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5" r:id="rId3"/>
  </p:sldMasterIdLst>
  <p:notesMasterIdLst>
    <p:notesMasterId r:id="rId49"/>
  </p:notesMasterIdLst>
  <p:sldIdLst>
    <p:sldId id="385" r:id="rId4"/>
    <p:sldId id="266" r:id="rId5"/>
    <p:sldId id="297" r:id="rId6"/>
    <p:sldId id="265" r:id="rId7"/>
    <p:sldId id="418" r:id="rId8"/>
    <p:sldId id="545" r:id="rId9"/>
    <p:sldId id="546" r:id="rId10"/>
    <p:sldId id="490" r:id="rId11"/>
    <p:sldId id="548" r:id="rId12"/>
    <p:sldId id="549" r:id="rId13"/>
    <p:sldId id="551" r:id="rId14"/>
    <p:sldId id="550" r:id="rId15"/>
    <p:sldId id="517" r:id="rId16"/>
    <p:sldId id="553" r:id="rId17"/>
    <p:sldId id="556" r:id="rId18"/>
    <p:sldId id="527" r:id="rId19"/>
    <p:sldId id="552" r:id="rId20"/>
    <p:sldId id="530" r:id="rId21"/>
    <p:sldId id="554" r:id="rId22"/>
    <p:sldId id="558" r:id="rId23"/>
    <p:sldId id="557" r:id="rId24"/>
    <p:sldId id="503" r:id="rId25"/>
    <p:sldId id="559" r:id="rId26"/>
    <p:sldId id="560" r:id="rId27"/>
    <p:sldId id="538" r:id="rId28"/>
    <p:sldId id="561" r:id="rId29"/>
    <p:sldId id="562" r:id="rId30"/>
    <p:sldId id="563" r:id="rId31"/>
    <p:sldId id="539" r:id="rId32"/>
    <p:sldId id="564" r:id="rId33"/>
    <p:sldId id="567" r:id="rId34"/>
    <p:sldId id="568" r:id="rId35"/>
    <p:sldId id="565" r:id="rId36"/>
    <p:sldId id="544" r:id="rId37"/>
    <p:sldId id="566" r:id="rId38"/>
    <p:sldId id="570" r:id="rId39"/>
    <p:sldId id="543" r:id="rId40"/>
    <p:sldId id="569" r:id="rId41"/>
    <p:sldId id="571" r:id="rId42"/>
    <p:sldId id="573" r:id="rId43"/>
    <p:sldId id="574" r:id="rId44"/>
    <p:sldId id="575" r:id="rId45"/>
    <p:sldId id="577" r:id="rId46"/>
    <p:sldId id="576" r:id="rId47"/>
    <p:sldId id="267" r:id="rId48"/>
  </p:sldIdLst>
  <p:sldSz cx="9144000" cy="6858000" type="screen4x3"/>
  <p:notesSz cx="6807200" cy="9939338"/>
  <p:custDataLst>
    <p:tags r:id="rId5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89" d="100"/>
          <a:sy n="89" d="100"/>
        </p:scale>
        <p:origin x="102" y="25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81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03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1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76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62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0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37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7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7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7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5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40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2016-02-10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5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15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2" y="1295183"/>
            <a:ext cx="47387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강의교</a:t>
            </a:r>
            <a:r>
              <a:rPr lang="ko-KR" altLang="en-US" sz="4000" b="1" dirty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 </a:t>
            </a: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이용 안내</a:t>
            </a:r>
            <a:endParaRPr lang="en-US" altLang="ko-KR" sz="4000" b="1" dirty="0" smtClean="0">
              <a:solidFill>
                <a:srgbClr val="FF0000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7" y="424271"/>
            <a:ext cx="1600951" cy="553174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829052" y="2180359"/>
            <a:ext cx="5139584" cy="39764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>
                <a:solidFill>
                  <a:prstClr val="black"/>
                </a:solidFill>
              </a:rPr>
              <a:t>이 책에 딸린 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강의자료는 </a:t>
            </a:r>
            <a:r>
              <a:rPr lang="ko-KR" altLang="en-US" sz="1400" dirty="0">
                <a:solidFill>
                  <a:prstClr val="black"/>
                </a:solidFill>
              </a:rPr>
              <a:t>교수님의 효율적인 수업진행을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돕기 </a:t>
            </a:r>
            <a:r>
              <a:rPr lang="ko-KR" altLang="en-US" sz="1400" dirty="0">
                <a:solidFill>
                  <a:prstClr val="black"/>
                </a:solidFill>
              </a:rPr>
              <a:t>위해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만들어졌습니다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제공해드리는 강의자료는 </a:t>
            </a:r>
            <a:r>
              <a:rPr lang="ko-KR" altLang="en-US" sz="1400" dirty="0">
                <a:solidFill>
                  <a:prstClr val="black"/>
                </a:solidFill>
              </a:rPr>
              <a:t>책의 고유한 내용과 그림을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바탕으로 만들어졌으므로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저작권법에 </a:t>
            </a:r>
            <a:r>
              <a:rPr lang="ko-KR" altLang="en-US" sz="1400" dirty="0">
                <a:solidFill>
                  <a:srgbClr val="FF0000"/>
                </a:solidFill>
              </a:rPr>
              <a:t>의해 보호</a:t>
            </a:r>
            <a:r>
              <a:rPr lang="ko-KR" altLang="en-US" sz="1400" dirty="0">
                <a:solidFill>
                  <a:prstClr val="black"/>
                </a:solidFill>
              </a:rPr>
              <a:t>를 받고 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강의를 </a:t>
            </a:r>
            <a:r>
              <a:rPr lang="ko-KR" altLang="en-US" sz="1400" dirty="0">
                <a:solidFill>
                  <a:prstClr val="black"/>
                </a:solidFill>
              </a:rPr>
              <a:t>보조하기 위한 자료를 </a:t>
            </a:r>
            <a:r>
              <a:rPr lang="ko-KR" altLang="en-US" sz="1400" dirty="0">
                <a:solidFill>
                  <a:srgbClr val="FF0000"/>
                </a:solidFill>
              </a:rPr>
              <a:t>학생들이 소유하게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책을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 구입하지 </a:t>
            </a:r>
            <a:r>
              <a:rPr lang="ko-KR" altLang="en-US" sz="1400" dirty="0">
                <a:solidFill>
                  <a:srgbClr val="FF0000"/>
                </a:solidFill>
              </a:rPr>
              <a:t>않게 </a:t>
            </a:r>
            <a:r>
              <a:rPr lang="ko-KR" altLang="en-US" sz="1400" dirty="0" smtClean="0">
                <a:solidFill>
                  <a:srgbClr val="FF0000"/>
                </a:solidFill>
              </a:rPr>
              <a:t>되어</a:t>
            </a:r>
            <a:r>
              <a:rPr lang="ko-KR" altLang="en-US" sz="1400" dirty="0" smtClean="0">
                <a:solidFill>
                  <a:prstClr val="black"/>
                </a:solidFill>
              </a:rPr>
              <a:t> 수업참여도가 </a:t>
            </a:r>
            <a:r>
              <a:rPr lang="ko-KR" altLang="en-US" sz="1400" dirty="0">
                <a:solidFill>
                  <a:prstClr val="black"/>
                </a:solidFill>
              </a:rPr>
              <a:t>현저히 </a:t>
            </a:r>
            <a:r>
              <a:rPr lang="ko-KR" altLang="en-US" sz="1400" dirty="0" smtClean="0">
                <a:solidFill>
                  <a:prstClr val="black"/>
                </a:solidFill>
              </a:rPr>
              <a:t>떨어질 수 </a:t>
            </a: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또한 </a:t>
            </a:r>
            <a:r>
              <a:rPr lang="ko-KR" altLang="en-US" sz="1400" dirty="0">
                <a:solidFill>
                  <a:prstClr val="black"/>
                </a:solidFill>
              </a:rPr>
              <a:t>해당 출판사도 </a:t>
            </a:r>
            <a:r>
              <a:rPr lang="ko-KR" altLang="en-US" sz="1400" dirty="0">
                <a:solidFill>
                  <a:srgbClr val="FF0000"/>
                </a:solidFill>
              </a:rPr>
              <a:t>불황</a:t>
            </a:r>
            <a:r>
              <a:rPr lang="ko-KR" altLang="en-US" sz="1400" dirty="0">
                <a:solidFill>
                  <a:prstClr val="black"/>
                </a:solidFill>
              </a:rPr>
              <a:t>에 많은 </a:t>
            </a:r>
            <a:r>
              <a:rPr lang="ko-KR" altLang="en-US" sz="1400" dirty="0">
                <a:solidFill>
                  <a:srgbClr val="FF0000"/>
                </a:solidFill>
              </a:rPr>
              <a:t>손해</a:t>
            </a:r>
            <a:r>
              <a:rPr lang="ko-KR" altLang="en-US" sz="1400" dirty="0">
                <a:solidFill>
                  <a:prstClr val="black"/>
                </a:solidFill>
              </a:rPr>
              <a:t>를 입게 되며 이로 </a:t>
            </a:r>
            <a:r>
              <a:rPr lang="ko-KR" altLang="en-US" sz="1400" dirty="0" smtClean="0">
                <a:solidFill>
                  <a:prstClr val="black"/>
                </a:solidFill>
              </a:rPr>
              <a:t>인해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양질의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교재를 만들어 낼 수가 </a:t>
            </a:r>
            <a:r>
              <a:rPr lang="ko-KR" altLang="en-US" sz="1400" dirty="0">
                <a:solidFill>
                  <a:srgbClr val="FF0000"/>
                </a:solidFill>
              </a:rPr>
              <a:t>없게 됩니다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교수님의 </a:t>
            </a:r>
            <a:r>
              <a:rPr lang="ko-KR" altLang="en-US" sz="1400" dirty="0">
                <a:solidFill>
                  <a:prstClr val="black"/>
                </a:solidFill>
              </a:rPr>
              <a:t>원활한 수업 진행과 학생들의 학습 증진을 위해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만들어진 </a:t>
            </a:r>
            <a:r>
              <a:rPr lang="ko-KR" altLang="en-US" sz="1400" dirty="0">
                <a:solidFill>
                  <a:prstClr val="black"/>
                </a:solidFill>
              </a:rPr>
              <a:t>강의자료가 </a:t>
            </a:r>
            <a:r>
              <a:rPr lang="ko-KR" altLang="en-US" sz="1400" dirty="0" smtClean="0">
                <a:solidFill>
                  <a:prstClr val="black"/>
                </a:solidFill>
              </a:rPr>
              <a:t>정당하게 </a:t>
            </a:r>
            <a:r>
              <a:rPr lang="ko-KR" altLang="en-US" sz="1400" dirty="0">
                <a:solidFill>
                  <a:prstClr val="black"/>
                </a:solidFill>
              </a:rPr>
              <a:t>사용되어 대학의 학문 </a:t>
            </a:r>
            <a:r>
              <a:rPr lang="ko-KR" altLang="en-US" sz="1400" dirty="0" smtClean="0">
                <a:solidFill>
                  <a:prstClr val="black"/>
                </a:solidFill>
              </a:rPr>
              <a:t>발전에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도움이 </a:t>
            </a:r>
            <a:r>
              <a:rPr lang="ko-KR" altLang="en-US" sz="1400" dirty="0">
                <a:solidFill>
                  <a:prstClr val="black"/>
                </a:solidFill>
              </a:rPr>
              <a:t>되었으면 좋겠습니다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교수님께서는 </a:t>
            </a:r>
            <a:r>
              <a:rPr lang="ko-KR" altLang="en-US" sz="1400" dirty="0">
                <a:solidFill>
                  <a:srgbClr val="FF0000"/>
                </a:solidFill>
              </a:rPr>
              <a:t>본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강의자료가 불법적인 복사에 이용되지 않도록</a:t>
            </a:r>
            <a:r>
              <a:rPr lang="ko-KR" altLang="en-US" sz="1400" dirty="0" smtClean="0">
                <a:solidFill>
                  <a:prstClr val="black"/>
                </a:solidFill>
              </a:rPr>
              <a:t> 간곡히 부탁 드립니다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88900" indent="-88900">
              <a:spcBef>
                <a:spcPct val="20000"/>
              </a:spcBef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배열크기가 초기값 원소 수보다 크면 </a:t>
            </a:r>
          </a:p>
          <a:p>
            <a:pPr lvl="1"/>
            <a:r>
              <a:rPr lang="ko-KR" altLang="en-US" dirty="0"/>
              <a:t>지정하지 않은 원소의 초기값은 자동으로 모두 기본값으로 저장</a:t>
            </a:r>
          </a:p>
          <a:p>
            <a:pPr lvl="1"/>
            <a:r>
              <a:rPr lang="ko-KR" altLang="en-US" dirty="0"/>
              <a:t>기본값이란 </a:t>
            </a:r>
            <a:r>
              <a:rPr lang="ko-KR" altLang="en-US" dirty="0" err="1"/>
              <a:t>자료형에</a:t>
            </a:r>
            <a:r>
              <a:rPr lang="ko-KR" altLang="en-US" dirty="0"/>
              <a:t> 맞는 </a:t>
            </a:r>
            <a:r>
              <a:rPr lang="en-US" altLang="ko-KR" dirty="0"/>
              <a:t>0</a:t>
            </a:r>
            <a:r>
              <a:rPr lang="ko-KR" altLang="en-US" dirty="0"/>
              <a:t>을 저장</a:t>
            </a:r>
          </a:p>
          <a:p>
            <a:pPr lvl="2"/>
            <a:r>
              <a:rPr lang="ko-KR" altLang="en-US" dirty="0"/>
              <a:t>즉 정수형은 </a:t>
            </a:r>
            <a:r>
              <a:rPr lang="en-US" altLang="ko-KR" dirty="0"/>
              <a:t>0, </a:t>
            </a:r>
            <a:r>
              <a:rPr lang="ko-KR" altLang="en-US" dirty="0" err="1"/>
              <a:t>실수형은</a:t>
            </a:r>
            <a:r>
              <a:rPr lang="ko-KR" altLang="en-US" dirty="0"/>
              <a:t> </a:t>
            </a:r>
            <a:r>
              <a:rPr lang="en-US" altLang="ko-KR" dirty="0"/>
              <a:t>0.0 </a:t>
            </a:r>
            <a:r>
              <a:rPr lang="ko-KR" altLang="en-US" dirty="0"/>
              <a:t>그리고 문자형은 </a:t>
            </a:r>
            <a:r>
              <a:rPr lang="en-US" altLang="ko-KR" dirty="0"/>
              <a:t>'\0'</a:t>
            </a:r>
            <a:r>
              <a:rPr lang="ko-KR" altLang="en-US" dirty="0"/>
              <a:t>인 </a:t>
            </a:r>
            <a:r>
              <a:rPr lang="ko-KR" altLang="en-US" dirty="0" err="1"/>
              <a:t>널문자</a:t>
            </a:r>
            <a:endParaRPr lang="ko-KR" altLang="en-US" dirty="0"/>
          </a:p>
          <a:p>
            <a:r>
              <a:rPr lang="ko-KR" altLang="en-US" dirty="0"/>
              <a:t>반대로 배열크기가 초기값 원소 수보다 작으면</a:t>
            </a:r>
          </a:p>
          <a:p>
            <a:pPr lvl="1"/>
            <a:r>
              <a:rPr lang="ko-KR" altLang="en-US" dirty="0"/>
              <a:t>배열 저장공간을 벗어나므로 “</a:t>
            </a:r>
            <a:r>
              <a:rPr lang="ko-KR" altLang="en-US" dirty="0" err="1"/>
              <a:t>이니셜라이저가</a:t>
            </a:r>
            <a:r>
              <a:rPr lang="ko-KR" altLang="en-US" dirty="0"/>
              <a:t> 너무 많습니다</a:t>
            </a:r>
            <a:r>
              <a:rPr lang="en-US" altLang="ko-KR" dirty="0"/>
              <a:t>.”</a:t>
            </a:r>
            <a:r>
              <a:rPr lang="ko-KR" altLang="en-US" dirty="0"/>
              <a:t>라는 문법오류가 발생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 초기화에서 배열크기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5" y="3067769"/>
            <a:ext cx="5752440" cy="32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배열선언 초기화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551106"/>
            <a:ext cx="284268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배열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score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선언하면서 초기값으로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6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개의 점수를 저장한 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합과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평균을 구하여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초기화 주의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287" y="122616"/>
            <a:ext cx="5559200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54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70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initarray.c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854" y="2869781"/>
            <a:ext cx="3017097" cy="8669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중괄호를 사용한 초기화 방법은 </a:t>
            </a:r>
            <a:r>
              <a:rPr lang="ko-KR" altLang="en-US" sz="1200" dirty="0" smtClean="0">
                <a:latin typeface="+mn-ea"/>
              </a:rPr>
              <a:t>반드시 </a:t>
            </a:r>
            <a:r>
              <a:rPr lang="ko-KR" altLang="en-US" sz="1200" dirty="0">
                <a:latin typeface="+mn-ea"/>
              </a:rPr>
              <a:t>배열선언 시에만 이용이 가능하며 배열선언 이후에는 </a:t>
            </a:r>
            <a:r>
              <a:rPr lang="ko-KR" altLang="en-US" sz="1200" dirty="0" smtClean="0">
                <a:latin typeface="+mn-ea"/>
              </a:rPr>
              <a:t>사용 </a:t>
            </a:r>
            <a:r>
              <a:rPr lang="ko-KR" altLang="en-US" sz="1200" dirty="0" err="1" smtClean="0">
                <a:latin typeface="+mn-ea"/>
              </a:rPr>
              <a:t>붕가능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551197" y="328418"/>
            <a:ext cx="5388290" cy="6248954"/>
            <a:chOff x="3551197" y="328418"/>
            <a:chExt cx="5388290" cy="62489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1197" y="1737951"/>
              <a:ext cx="5388290" cy="48394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447" y="328418"/>
              <a:ext cx="5385040" cy="149861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795" y="3633431"/>
            <a:ext cx="2864304" cy="1307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259" y="5068430"/>
            <a:ext cx="2902839" cy="13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로 선언된 배열 </a:t>
            </a:r>
            <a:r>
              <a:rPr lang="en-US" altLang="ko-KR" dirty="0"/>
              <a:t>input</a:t>
            </a:r>
            <a:r>
              <a:rPr lang="ko-KR" altLang="en-US" dirty="0"/>
              <a:t>에서 표준입력으로 받은 정수를 순서대로 저장하여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7516" y="310038"/>
            <a:ext cx="7916884" cy="40832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정수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 배열에 표준입력으로 받은 정수를 저장하여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42" y="1825035"/>
            <a:ext cx="5504529" cy="4495935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1600" y="1795746"/>
            <a:ext cx="3091486" cy="4046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배열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선언하면서 초기화로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저장</a:t>
            </a:r>
          </a:p>
          <a:p>
            <a:pPr lvl="1"/>
            <a:r>
              <a:rPr lang="ko-KR" altLang="en-US" dirty="0" smtClean="0"/>
              <a:t>표준입력으로 받은 정수는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입력될 때까지 저장</a:t>
            </a:r>
          </a:p>
          <a:p>
            <a:pPr lvl="1"/>
            <a:r>
              <a:rPr lang="ko-KR" altLang="en-US" dirty="0" smtClean="0"/>
              <a:t>입력된 배열은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문을 사용하여 마지막 </a:t>
            </a:r>
            <a:r>
              <a:rPr lang="en-US" altLang="ko-KR" dirty="0" smtClean="0"/>
              <a:t>0 </a:t>
            </a:r>
            <a:r>
              <a:rPr lang="ko-KR" altLang="en-US" dirty="0" smtClean="0"/>
              <a:t>값 이전까지 다음 결과와 같이 출력</a:t>
            </a:r>
          </a:p>
          <a:p>
            <a:pPr lvl="2"/>
            <a:r>
              <a:rPr lang="ko-KR" altLang="en-US" dirty="0" smtClean="0"/>
              <a:t>배열에 저장할 정수를 여러 개 입력하시오</a:t>
            </a:r>
            <a:r>
              <a:rPr lang="en-US" altLang="ko-KR" dirty="0" smtClean="0"/>
              <a:t>. 0</a:t>
            </a:r>
            <a:r>
              <a:rPr lang="ko-KR" altLang="en-US" dirty="0" smtClean="0"/>
              <a:t>을 입력하면 입력을 종료합니다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30 26 65 39 87 76 0</a:t>
            </a:r>
          </a:p>
          <a:p>
            <a:pPr lvl="2"/>
            <a:r>
              <a:rPr lang="en-US" altLang="ko-KR" dirty="0" smtClean="0"/>
              <a:t>30 26 65 39 87 76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92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이차원과 삼차원 배열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226125" cy="5458162"/>
          </a:xfrm>
        </p:spPr>
        <p:txBody>
          <a:bodyPr>
            <a:normAutofit/>
          </a:bodyPr>
          <a:lstStyle/>
          <a:p>
            <a:r>
              <a:rPr lang="ko-KR" altLang="en-US" dirty="0"/>
              <a:t>이차원 배열 개요</a:t>
            </a:r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배열은 테이블 </a:t>
            </a:r>
            <a:r>
              <a:rPr lang="ko-KR" altLang="en-US" dirty="0" smtClean="0"/>
              <a:t>형태의 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</a:t>
            </a:r>
            <a:r>
              <a:rPr lang="en-US" altLang="ko-KR" dirty="0"/>
              <a:t>(4 x 2)</a:t>
            </a:r>
            <a:r>
              <a:rPr lang="ko-KR" altLang="en-US" dirty="0"/>
              <a:t>의 이차원 </a:t>
            </a:r>
            <a:r>
              <a:rPr lang="ko-KR" altLang="en-US" dirty="0" smtClean="0"/>
              <a:t>배열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</a:t>
            </a:r>
            <a:r>
              <a:rPr lang="ko-KR" altLang="en-US" dirty="0"/>
              <a:t>배열원소는 </a:t>
            </a:r>
            <a:r>
              <a:rPr lang="en-US" altLang="ko-KR" dirty="0"/>
              <a:t>8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/>
              <a:t>이차원 배열선언</a:t>
            </a:r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배열선언은 </a:t>
            </a:r>
            <a:r>
              <a:rPr lang="en-US" altLang="ko-KR" dirty="0"/>
              <a:t>2</a:t>
            </a:r>
            <a:r>
              <a:rPr lang="ko-KR" altLang="en-US" dirty="0"/>
              <a:t>개의 대괄호가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</a:t>
            </a:r>
            <a:r>
              <a:rPr lang="ko-KR" altLang="en-US" dirty="0"/>
              <a:t>번째 </a:t>
            </a:r>
            <a:r>
              <a:rPr lang="ko-KR" altLang="en-US" dirty="0" smtClean="0"/>
              <a:t>대괄호에는 </a:t>
            </a:r>
            <a:r>
              <a:rPr lang="ko-KR" altLang="en-US" dirty="0"/>
              <a:t>배열의 행 </a:t>
            </a:r>
            <a:r>
              <a:rPr lang="ko-KR" altLang="en-US" dirty="0" smtClean="0"/>
              <a:t>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번째는 배열의 열 크기를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배열선언 </a:t>
            </a:r>
            <a:r>
              <a:rPr lang="ko-KR" altLang="en-US" dirty="0"/>
              <a:t>시 초기값을 </a:t>
            </a:r>
            <a:r>
              <a:rPr lang="ko-KR" altLang="en-US" dirty="0" smtClean="0"/>
              <a:t>저장하지 않으면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반드시 </a:t>
            </a:r>
            <a:r>
              <a:rPr lang="ko-KR" altLang="en-US" dirty="0"/>
              <a:t>행과 열의 크기는 </a:t>
            </a:r>
            <a:r>
              <a:rPr lang="ko-KR" altLang="en-US" dirty="0" smtClean="0"/>
              <a:t>반드시 명시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이차원 배열 선언과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99" y="4353176"/>
            <a:ext cx="5027197" cy="22509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48" y="1371788"/>
            <a:ext cx="5015748" cy="29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77" descr="6"/>
          <p:cNvSpPr>
            <a:spLocks noChangeArrowheads="1"/>
          </p:cNvSpPr>
          <p:nvPr/>
        </p:nvSpPr>
        <p:spPr bwMode="auto">
          <a:xfrm>
            <a:off x="102929" y="984149"/>
            <a:ext cx="8956011" cy="5512343"/>
          </a:xfrm>
          <a:prstGeom prst="roundRect">
            <a:avLst>
              <a:gd name="adj" fmla="val 3315"/>
            </a:avLst>
          </a:prstGeom>
          <a:blipFill dpi="0" rotWithShape="0">
            <a:blip r:embed="rId2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rgbClr val="2F53C7"/>
            </a:solidFill>
            <a:round/>
            <a:headEnd/>
            <a:tailEnd/>
          </a:ln>
        </p:spPr>
        <p:txBody>
          <a:bodyPr lIns="144000" tIns="72000" rIns="72000" bIns="72000" anchor="ctr"/>
          <a:lstStyle/>
          <a:p>
            <a:pPr marL="188913" indent="-188913" algn="ctr" fontAlgn="ctr" latinLnBrk="0">
              <a:spcBef>
                <a:spcPct val="20000"/>
              </a:spcBef>
              <a:spcAft>
                <a:spcPct val="20000"/>
              </a:spcAft>
              <a:buClr>
                <a:srgbClr val="0066FF"/>
              </a:buClr>
              <a:buFont typeface="Wingdings 2" pitchFamily="18" charset="2"/>
              <a:buNone/>
            </a:pPr>
            <a:endParaRPr lang="ko-KR" altLang="en-US" sz="17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이차원 배열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grpSp>
        <p:nvGrpSpPr>
          <p:cNvPr id="8" name="Group 148"/>
          <p:cNvGrpSpPr>
            <a:grpSpLocks/>
          </p:cNvGrpSpPr>
          <p:nvPr/>
        </p:nvGrpSpPr>
        <p:grpSpPr bwMode="auto">
          <a:xfrm>
            <a:off x="2648097" y="880411"/>
            <a:ext cx="4055903" cy="308717"/>
            <a:chOff x="1439" y="3891"/>
            <a:chExt cx="1540" cy="136"/>
          </a:xfrm>
          <a:solidFill>
            <a:srgbClr val="0066CC"/>
          </a:solidFill>
        </p:grpSpPr>
        <p:sp>
          <p:nvSpPr>
            <p:cNvPr id="9" name="AutoShape 149"/>
            <p:cNvSpPr>
              <a:spLocks noChangeArrowheads="1"/>
            </p:cNvSpPr>
            <p:nvPr/>
          </p:nvSpPr>
          <p:spPr bwMode="auto">
            <a:xfrm rot="10800000">
              <a:off x="1439" y="3891"/>
              <a:ext cx="1540" cy="47"/>
            </a:xfrm>
            <a:custGeom>
              <a:avLst/>
              <a:gdLst>
                <a:gd name="T0" fmla="*/ 109 w 21600"/>
                <a:gd name="T1" fmla="*/ 0 h 21600"/>
                <a:gd name="T2" fmla="*/ 55 w 21600"/>
                <a:gd name="T3" fmla="*/ 0 h 21600"/>
                <a:gd name="T4" fmla="*/ 1 w 21600"/>
                <a:gd name="T5" fmla="*/ 0 h 21600"/>
                <a:gd name="T6" fmla="*/ 5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006 w 21600"/>
                <a:gd name="T13" fmla="*/ 1838 h 21600"/>
                <a:gd name="T14" fmla="*/ 19594 w 21600"/>
                <a:gd name="T15" fmla="*/ 19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16" y="21600"/>
                  </a:lnTo>
                  <a:lnTo>
                    <a:pt x="21184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/>
            <a:p>
              <a:pPr algn="ctr"/>
              <a:endParaRPr lang="ko-KR" altLang="ko-KR" sz="12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AutoShape 150"/>
            <p:cNvSpPr>
              <a:spLocks noChangeArrowheads="1"/>
            </p:cNvSpPr>
            <p:nvPr/>
          </p:nvSpPr>
          <p:spPr bwMode="auto">
            <a:xfrm>
              <a:off x="1466" y="3891"/>
              <a:ext cx="1477" cy="136"/>
            </a:xfrm>
            <a:custGeom>
              <a:avLst/>
              <a:gdLst>
                <a:gd name="T0" fmla="*/ 98 w 21600"/>
                <a:gd name="T1" fmla="*/ 0 h 21600"/>
                <a:gd name="T2" fmla="*/ 51 w 21600"/>
                <a:gd name="T3" fmla="*/ 1 h 21600"/>
                <a:gd name="T4" fmla="*/ 3 w 21600"/>
                <a:gd name="T5" fmla="*/ 0 h 21600"/>
                <a:gd name="T6" fmla="*/ 5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13 w 21600"/>
                <a:gd name="T13" fmla="*/ 2382 h 21600"/>
                <a:gd name="T14" fmla="*/ 19187 w 21600"/>
                <a:gd name="T15" fmla="*/ 192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14" y="21600"/>
                  </a:lnTo>
                  <a:lnTo>
                    <a:pt x="2038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원소를 참조하기 위해서는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개의 첨자가 필요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10189" y="1714682"/>
            <a:ext cx="207901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이차원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배열원소를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참조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행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첨자는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행크기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-1)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까지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유효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첨자는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열크기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-1)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까지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유효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92472" y="1266318"/>
            <a:ext cx="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kumimoji="0"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1411" y="1087513"/>
            <a:ext cx="1372295" cy="797160"/>
            <a:chOff x="5169020" y="1700804"/>
            <a:chExt cx="1863681" cy="921598"/>
          </a:xfrm>
        </p:grpSpPr>
        <p:pic>
          <p:nvPicPr>
            <p:cNvPr id="18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5566669" y="1972605"/>
              <a:ext cx="1097351" cy="257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프로그램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10186" y="4222388"/>
            <a:ext cx="3681299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실제로 이차원 배열이 메모리에 저장되는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모습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행과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열의 개념이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아니라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일차원과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같은 연속적인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메모리 공간에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첫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번째 행 모든 원소가 메모리에 할당된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이후에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두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번째 행의 원소가 순차적으로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할당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81411" y="3595220"/>
            <a:ext cx="3318958" cy="797160"/>
            <a:chOff x="5169019" y="1700803"/>
            <a:chExt cx="1863681" cy="921597"/>
          </a:xfrm>
        </p:grpSpPr>
        <p:pic>
          <p:nvPicPr>
            <p:cNvPr id="23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19" y="1700803"/>
              <a:ext cx="1863681" cy="9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5382563" y="1852405"/>
              <a:ext cx="1281457" cy="49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행 우선 배열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(row major)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04" y="1288361"/>
            <a:ext cx="5650796" cy="228916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60" y="3681609"/>
            <a:ext cx="4085540" cy="27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이차원 </a:t>
            </a:r>
            <a:r>
              <a:rPr lang="ko-KR" altLang="en-US" dirty="0"/>
              <a:t>배열 원소 참조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16" y="14876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이차원 배열 저장과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1727728"/>
            <a:ext cx="2638363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852405"/>
              <a:ext cx="1097351" cy="49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이차원</a:t>
              </a:r>
              <a:r>
                <a:rPr kumimoji="0" lang="en-US" altLang="ko-KR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배열 출력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854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070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twodarray.c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6537" y="98697"/>
            <a:ext cx="5012219" cy="6621574"/>
            <a:chOff x="3966537" y="98697"/>
            <a:chExt cx="5012219" cy="662157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538" y="98697"/>
              <a:ext cx="5012218" cy="507122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537" y="5062028"/>
              <a:ext cx="5011925" cy="1658243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9" y="6057601"/>
            <a:ext cx="4682681" cy="7238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9" y="3248541"/>
            <a:ext cx="4377881" cy="21136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7716" y="5381260"/>
            <a:ext cx="377598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200" dirty="0" smtClean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2795" y="5452327"/>
            <a:ext cx="3775983" cy="512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배열원소의 </a:t>
            </a:r>
            <a:r>
              <a:rPr lang="ko-KR" altLang="en-US" sz="1200" dirty="0" err="1" smtClean="0">
                <a:latin typeface="+mn-ea"/>
              </a:rPr>
              <a:t>저장값이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행과 열의 </a:t>
            </a:r>
            <a:r>
              <a:rPr lang="ko-KR" altLang="en-US" sz="1200" dirty="0" smtClean="0">
                <a:latin typeface="+mn-ea"/>
              </a:rPr>
              <a:t>관계식 가능하면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중복된 </a:t>
            </a:r>
            <a:r>
              <a:rPr lang="ko-KR" altLang="en-US" sz="1200" dirty="0" err="1">
                <a:latin typeface="+mn-ea"/>
              </a:rPr>
              <a:t>반복문을</a:t>
            </a:r>
            <a:r>
              <a:rPr lang="ko-KR" altLang="en-US" sz="1200" dirty="0">
                <a:latin typeface="+mn-ea"/>
              </a:rPr>
              <a:t> 사용하여 값을 </a:t>
            </a:r>
            <a:r>
              <a:rPr lang="ko-KR" altLang="en-US" sz="1200" dirty="0" smtClean="0">
                <a:latin typeface="+mn-ea"/>
              </a:rPr>
              <a:t>저장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292837"/>
            <a:ext cx="3775983" cy="933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외부반복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제어변수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ko-KR" altLang="en-US" sz="1200" dirty="0">
                <a:latin typeface="+mn-ea"/>
              </a:rPr>
              <a:t>는 행을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행의 수</a:t>
            </a:r>
            <a:r>
              <a:rPr lang="en-US" altLang="ko-KR" sz="1200" dirty="0">
                <a:latin typeface="+mn-ea"/>
              </a:rPr>
              <a:t>-1)</a:t>
            </a:r>
            <a:r>
              <a:rPr lang="ko-KR" altLang="en-US" sz="1200" dirty="0">
                <a:latin typeface="+mn-ea"/>
              </a:rPr>
              <a:t>까지 순차적으로 </a:t>
            </a:r>
            <a:r>
              <a:rPr lang="ko-KR" altLang="en-US" sz="1200" dirty="0" smtClean="0">
                <a:latin typeface="+mn-ea"/>
              </a:rPr>
              <a:t>참조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내부반복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en-US" sz="1200" dirty="0" smtClean="0">
                <a:latin typeface="+mn-ea"/>
              </a:rPr>
              <a:t>제어변수 </a:t>
            </a:r>
            <a:r>
              <a:rPr lang="en-US" altLang="ko-KR" sz="1200" dirty="0">
                <a:latin typeface="+mn-ea"/>
              </a:rPr>
              <a:t>j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열의 </a:t>
            </a:r>
            <a:r>
              <a:rPr lang="ko-KR" altLang="en-US" sz="1200" dirty="0">
                <a:latin typeface="+mn-ea"/>
              </a:rPr>
              <a:t>수</a:t>
            </a:r>
            <a:r>
              <a:rPr lang="en-US" altLang="ko-KR" sz="1200" dirty="0">
                <a:latin typeface="+mn-ea"/>
              </a:rPr>
              <a:t>-1)</a:t>
            </a:r>
            <a:r>
              <a:rPr lang="ko-KR" altLang="en-US" sz="1200" dirty="0">
                <a:latin typeface="+mn-ea"/>
              </a:rPr>
              <a:t>까지 </a:t>
            </a:r>
            <a:r>
              <a:rPr lang="ko-KR" altLang="en-US" sz="1200" dirty="0" smtClean="0">
                <a:latin typeface="+mn-ea"/>
              </a:rPr>
              <a:t>열</a:t>
            </a:r>
            <a:endParaRPr lang="en-US" altLang="ko-KR" sz="1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28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99" y="5264449"/>
            <a:ext cx="4670727" cy="134655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7"/>
            <a:ext cx="4585025" cy="5860395"/>
          </a:xfrm>
        </p:spPr>
        <p:txBody>
          <a:bodyPr>
            <a:normAutofit/>
          </a:bodyPr>
          <a:lstStyle/>
          <a:p>
            <a:r>
              <a:rPr lang="ko-KR" altLang="en-US" dirty="0"/>
              <a:t>이차원 배열을 선언하면서 초기값을 지정하는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중괄호를 </a:t>
            </a:r>
            <a:r>
              <a:rPr lang="ko-KR" altLang="en-US" dirty="0"/>
              <a:t>중첩되게 이용하는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중괄호를 사용하는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r>
              <a:rPr lang="ko-KR" altLang="en-US" dirty="0" smtClean="0"/>
              <a:t>이차원 </a:t>
            </a:r>
            <a:r>
              <a:rPr lang="ko-KR" altLang="en-US" dirty="0"/>
              <a:t>배열선언 초기값 지정에서도 첫 번째 대괄호 내부의 행의 크기는 명시하지 않을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번째 대괄호 내부의 열의 크기는 반드시 </a:t>
            </a:r>
            <a:r>
              <a:rPr lang="ko-KR" altLang="en-US" dirty="0" smtClean="0"/>
              <a:t>명시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 크기 없이 열 </a:t>
            </a:r>
            <a:r>
              <a:rPr lang="ko-KR" altLang="en-US" dirty="0"/>
              <a:t>크기만 </a:t>
            </a:r>
            <a:r>
              <a:rPr lang="ko-KR" altLang="en-US" dirty="0" smtClean="0"/>
              <a:t>명시한다면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명시된 </a:t>
            </a:r>
            <a:r>
              <a:rPr lang="ko-KR" altLang="en-US" dirty="0"/>
              <a:t>배열원소 수와 열 크기를 이용하여 행의 크기를 자동으로 </a:t>
            </a:r>
            <a:r>
              <a:rPr lang="ko-KR" altLang="en-US" dirty="0" smtClean="0"/>
              <a:t>산정</a:t>
            </a:r>
            <a:endParaRPr lang="en-US" altLang="ko-KR" dirty="0"/>
          </a:p>
          <a:p>
            <a:pPr lvl="2"/>
            <a:r>
              <a:rPr lang="en-US" altLang="ko-KR" dirty="0" smtClean="0"/>
              <a:t>( </a:t>
            </a:r>
            <a:r>
              <a:rPr lang="en-US" altLang="ko-KR" dirty="0"/>
              <a:t>(</a:t>
            </a:r>
            <a:r>
              <a:rPr lang="ko-KR" altLang="en-US" dirty="0"/>
              <a:t>배열원소 수</a:t>
            </a:r>
            <a:r>
              <a:rPr lang="en-US" altLang="ko-KR" dirty="0"/>
              <a:t>) / (</a:t>
            </a:r>
            <a:r>
              <a:rPr lang="ko-KR" altLang="en-US" dirty="0"/>
              <a:t>열 수</a:t>
            </a:r>
            <a:r>
              <a:rPr lang="en-US" altLang="ko-KR" dirty="0"/>
              <a:t>) ) </a:t>
            </a:r>
            <a:r>
              <a:rPr lang="ko-KR" altLang="en-US" dirty="0" smtClean="0"/>
              <a:t>에서 </a:t>
            </a:r>
            <a:r>
              <a:rPr lang="ko-KR" altLang="en-US" dirty="0"/>
              <a:t>소수점인 경우 무조건 올림 하면 행의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r>
              <a:rPr lang="ko-KR" altLang="en-US" dirty="0" smtClean="0"/>
              <a:t>총 </a:t>
            </a:r>
            <a:r>
              <a:rPr lang="ko-KR" altLang="en-US" dirty="0"/>
              <a:t>배열원소 수보다 적게 초기값이 </a:t>
            </a:r>
            <a:r>
              <a:rPr lang="ko-KR" altLang="en-US" dirty="0" smtClean="0"/>
              <a:t>주어지면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나머지는 </a:t>
            </a:r>
            <a:r>
              <a:rPr lang="ko-KR" altLang="en-US" dirty="0"/>
              <a:t>모두 기본값인 </a:t>
            </a:r>
            <a:r>
              <a:rPr lang="en-US" altLang="ko-KR" dirty="0"/>
              <a:t>0, 0.0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'\</a:t>
            </a:r>
            <a:r>
              <a:rPr lang="en-US" altLang="ko-KR" dirty="0"/>
              <a:t>0'</a:t>
            </a:r>
            <a:r>
              <a:rPr lang="ko-KR" altLang="en-US" dirty="0"/>
              <a:t>이 저장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이차원 배열선언 초기화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00" y="1025701"/>
            <a:ext cx="3606600" cy="1920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0" y="3104522"/>
            <a:ext cx="4063220" cy="20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이차원 배열 초기화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678106"/>
            <a:ext cx="251644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이차원 배열 초기화와 활용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1981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초기화 주의점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775" y="128360"/>
            <a:ext cx="5137050" cy="443844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inittwodarray.c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546837"/>
            <a:ext cx="2988583" cy="682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열 크기는 생략할 수 있어도 행 크기는 </a:t>
            </a:r>
            <a:r>
              <a:rPr lang="ko-KR" altLang="en-US" sz="1200" dirty="0" smtClean="0">
                <a:latin typeface="+mn-ea"/>
              </a:rPr>
              <a:t>절대 생략할 </a:t>
            </a:r>
            <a:r>
              <a:rPr lang="ko-KR" altLang="en-US" sz="1200" dirty="0">
                <a:latin typeface="+mn-ea"/>
              </a:rPr>
              <a:t>수 </a:t>
            </a:r>
            <a:r>
              <a:rPr lang="ko-KR" altLang="en-US" sz="1200" dirty="0" smtClean="0">
                <a:latin typeface="+mn-ea"/>
              </a:rPr>
              <a:t>없음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44" y="301068"/>
            <a:ext cx="5263855" cy="6327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67" y="3149314"/>
            <a:ext cx="3990476" cy="990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16" y="4482144"/>
            <a:ext cx="3676190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삼차원 배열 구조</a:t>
            </a:r>
          </a:p>
          <a:p>
            <a:pPr lvl="1"/>
            <a:r>
              <a:rPr lang="ko-KR" altLang="en-US" dirty="0" smtClean="0"/>
              <a:t>다차원 </a:t>
            </a:r>
            <a:r>
              <a:rPr lang="ko-KR" altLang="en-US" dirty="0"/>
              <a:t>배열을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1"/>
            <a:r>
              <a:rPr lang="ko-KR" altLang="en-US" dirty="0"/>
              <a:t>배열선언 시 대괄호 내부 </a:t>
            </a:r>
            <a:r>
              <a:rPr lang="en-US" altLang="ko-KR" dirty="0"/>
              <a:t>3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크기는 </a:t>
            </a:r>
            <a:r>
              <a:rPr lang="ko-KR" altLang="en-US" dirty="0"/>
              <a:t>모두 필요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삼차원 배열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3" y="3136900"/>
            <a:ext cx="4235337" cy="20015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90" y="1531644"/>
            <a:ext cx="4278512" cy="48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8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09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배열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삼차원 배열 초기화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6" y="1678106"/>
            <a:ext cx="46509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강좌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개의 각반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명에 대한 중간과 기말고사 성적을 초기화하여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출력하는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2108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초기화 주의점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599" y="128360"/>
            <a:ext cx="3514225" cy="4438440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inittwodarray.c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7" y="2673837"/>
            <a:ext cx="4650979" cy="16773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만일 강좌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개에 대한 </a:t>
            </a:r>
            <a:r>
              <a:rPr lang="en-US" altLang="ko-KR" sz="1200" dirty="0">
                <a:latin typeface="+mn-ea"/>
              </a:rPr>
              <a:t>C </a:t>
            </a:r>
            <a:r>
              <a:rPr lang="ko-KR" altLang="en-US" sz="1200" dirty="0">
                <a:latin typeface="+mn-ea"/>
              </a:rPr>
              <a:t>언어 성적 저장을 위한 </a:t>
            </a:r>
            <a:r>
              <a:rPr lang="ko-KR" altLang="en-US" sz="1200" dirty="0" smtClean="0">
                <a:latin typeface="+mn-ea"/>
              </a:rPr>
              <a:t>배열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차원 배열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score[2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][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4][2]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선언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학생의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점수를 초기값으로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순서대로 </a:t>
            </a:r>
            <a:r>
              <a:rPr lang="ko-KR" altLang="en-US" sz="1200" dirty="0">
                <a:latin typeface="+mn-ea"/>
              </a:rPr>
              <a:t>첫 번째 상수인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는 </a:t>
            </a:r>
            <a:r>
              <a:rPr lang="ko-KR" altLang="en-US" sz="1200" dirty="0" smtClean="0">
                <a:latin typeface="+mn-ea"/>
              </a:rPr>
              <a:t>강좌의 수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두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번째 상수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는 각 반의 학생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수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마지막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세 번째 상수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는 중간과 기말고사인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시험 횟수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456" y="310038"/>
            <a:ext cx="3259465" cy="63408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9" y="4224218"/>
            <a:ext cx="3722922" cy="22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로 선언된 이차원 배열 </a:t>
            </a:r>
            <a:r>
              <a:rPr lang="en-US" altLang="ko-KR" dirty="0"/>
              <a:t>a</a:t>
            </a:r>
            <a:r>
              <a:rPr lang="ko-KR" altLang="en-US" dirty="0"/>
              <a:t>에서 초기화로 값을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/>
              <a:t>모든 원소를 순서대로 </a:t>
            </a:r>
            <a:r>
              <a:rPr lang="ko-KR" altLang="en-US" dirty="0" smtClean="0"/>
              <a:t>원소참조</a:t>
            </a:r>
            <a:r>
              <a:rPr lang="en-US" altLang="ko-KR" dirty="0"/>
              <a:t>, </a:t>
            </a:r>
            <a:r>
              <a:rPr lang="ko-KR" altLang="en-US" dirty="0"/>
              <a:t>주소와 </a:t>
            </a:r>
            <a:r>
              <a:rPr lang="ko-KR" altLang="en-US" dirty="0" err="1"/>
              <a:t>저장값을</a:t>
            </a:r>
            <a:r>
              <a:rPr lang="ko-KR" altLang="en-US" dirty="0"/>
              <a:t> 출력하는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 구조와 </a:t>
            </a:r>
            <a:r>
              <a:rPr lang="ko-KR" altLang="en-US" dirty="0" err="1"/>
              <a:t>저장값은</a:t>
            </a:r>
            <a:r>
              <a:rPr lang="ko-KR" altLang="en-US" dirty="0"/>
              <a:t> 다음과 같으며 초기화는 원소를 콤마로 </a:t>
            </a:r>
            <a:r>
              <a:rPr lang="ko-KR" altLang="en-US" dirty="0" smtClean="0"/>
              <a:t>구분</a:t>
            </a:r>
            <a:endParaRPr lang="en-US" altLang="ko-KR" dirty="0"/>
          </a:p>
          <a:p>
            <a:pPr lvl="1"/>
            <a:r>
              <a:rPr lang="ko-KR" altLang="en-US" dirty="0" smtClean="0"/>
              <a:t>배열 </a:t>
            </a:r>
            <a:r>
              <a:rPr lang="ko-KR" altLang="en-US" dirty="0"/>
              <a:t>원소의 주소와 </a:t>
            </a:r>
            <a:r>
              <a:rPr lang="ko-KR" altLang="en-US" dirty="0" err="1"/>
              <a:t>저장값은</a:t>
            </a:r>
            <a:r>
              <a:rPr lang="ko-KR" altLang="en-US" dirty="0"/>
              <a:t> 각각 </a:t>
            </a:r>
            <a:r>
              <a:rPr lang="en-US" altLang="ko-KR" dirty="0"/>
              <a:t>&amp;a[</a:t>
            </a:r>
            <a:r>
              <a:rPr lang="en-US" altLang="ko-KR" dirty="0" err="1"/>
              <a:t>i</a:t>
            </a:r>
            <a:r>
              <a:rPr lang="en-US" altLang="ko-KR" dirty="0"/>
              <a:t>][j]</a:t>
            </a:r>
            <a:r>
              <a:rPr lang="ko-KR" altLang="en-US" dirty="0"/>
              <a:t>와 </a:t>
            </a:r>
            <a:r>
              <a:rPr lang="en-US" altLang="ko-KR" dirty="0"/>
              <a:t>a[</a:t>
            </a:r>
            <a:r>
              <a:rPr lang="en-US" altLang="ko-KR" dirty="0" err="1"/>
              <a:t>i</a:t>
            </a:r>
            <a:r>
              <a:rPr lang="en-US" altLang="ko-KR" dirty="0"/>
              <a:t>][j]</a:t>
            </a:r>
            <a:r>
              <a:rPr lang="ko-KR" altLang="en-US" dirty="0"/>
              <a:t>로 참조할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이차원 배열에서 원소참조</a:t>
            </a:r>
            <a:r>
              <a:rPr lang="en-US" altLang="ko-KR" dirty="0"/>
              <a:t>, </a:t>
            </a:r>
            <a:r>
              <a:rPr lang="ko-KR" altLang="en-US" dirty="0"/>
              <a:t>주소와 </a:t>
            </a:r>
            <a:r>
              <a:rPr lang="ko-KR" altLang="en-US" dirty="0" err="1"/>
              <a:t>저장값을</a:t>
            </a:r>
            <a:r>
              <a:rPr lang="ko-KR" altLang="en-US" dirty="0"/>
              <a:t>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310465" y="2362200"/>
            <a:ext cx="4249335" cy="4305300"/>
            <a:chOff x="779865" y="2529829"/>
            <a:chExt cx="5506636" cy="52552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65" y="4365190"/>
              <a:ext cx="5506636" cy="341991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65" y="2529829"/>
              <a:ext cx="5506636" cy="197079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2" y="2397393"/>
            <a:ext cx="4003948" cy="18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배열과 포인터 관계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배열이름을 이용한 참조</a:t>
            </a:r>
          </a:p>
          <a:p>
            <a:pPr lvl="1"/>
            <a:r>
              <a:rPr lang="ko-KR" altLang="en-US" dirty="0" smtClean="0"/>
              <a:t>배열 </a:t>
            </a:r>
            <a:r>
              <a:rPr lang="en-US" altLang="ko-KR" dirty="0"/>
              <a:t>score</a:t>
            </a:r>
            <a:r>
              <a:rPr lang="ko-KR" altLang="en-US" dirty="0"/>
              <a:t>에서 배열이름 </a:t>
            </a:r>
            <a:r>
              <a:rPr lang="en-US" altLang="ko-KR" dirty="0"/>
              <a:t>score </a:t>
            </a:r>
            <a:r>
              <a:rPr lang="ko-KR" altLang="en-US" dirty="0"/>
              <a:t>자체가 배열 </a:t>
            </a:r>
            <a:r>
              <a:rPr lang="ko-KR" altLang="en-US" dirty="0" smtClean="0"/>
              <a:t>첫 원소의 </a:t>
            </a:r>
            <a:r>
              <a:rPr lang="ko-KR" altLang="en-US" dirty="0" err="1"/>
              <a:t>주소값인</a:t>
            </a:r>
            <a:r>
              <a:rPr lang="ko-KR" altLang="en-US" dirty="0"/>
              <a:t>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score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&amp;</a:t>
            </a:r>
            <a:r>
              <a:rPr lang="en-US" altLang="ko-KR" dirty="0"/>
              <a:t>score[0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</a:t>
            </a:r>
            <a:r>
              <a:rPr lang="ko-KR" altLang="en-US" dirty="0"/>
              <a:t>같음</a:t>
            </a:r>
            <a:endParaRPr lang="en-US" altLang="ko-KR" dirty="0"/>
          </a:p>
          <a:p>
            <a:pPr lvl="1"/>
            <a:r>
              <a:rPr lang="ko-KR" altLang="en-US" dirty="0" smtClean="0"/>
              <a:t>배열이름 </a:t>
            </a:r>
            <a:r>
              <a:rPr lang="en-US" altLang="ko-KR" dirty="0"/>
              <a:t>score</a:t>
            </a:r>
            <a:r>
              <a:rPr lang="ko-KR" altLang="en-US" dirty="0"/>
              <a:t>를 이용하여 모든 배열원소의 </a:t>
            </a:r>
            <a:r>
              <a:rPr lang="ko-KR" altLang="en-US" dirty="0" smtClean="0"/>
              <a:t>주소와 </a:t>
            </a:r>
            <a:r>
              <a:rPr lang="ko-KR" altLang="en-US" dirty="0" err="1"/>
              <a:t>저장값을</a:t>
            </a:r>
            <a:r>
              <a:rPr lang="ko-KR" altLang="en-US" dirty="0"/>
              <a:t>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간접연산자를 </a:t>
            </a:r>
            <a:r>
              <a:rPr lang="ko-KR" altLang="en-US" dirty="0"/>
              <a:t>이용한 *</a:t>
            </a:r>
            <a:r>
              <a:rPr lang="en-US" altLang="ko-KR" dirty="0"/>
              <a:t>score</a:t>
            </a:r>
            <a:r>
              <a:rPr lang="ko-KR" altLang="en-US" dirty="0"/>
              <a:t>는 변수 </a:t>
            </a:r>
            <a:r>
              <a:rPr lang="en-US" altLang="ko-KR" dirty="0"/>
              <a:t>score[0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score + 1)</a:t>
            </a:r>
            <a:r>
              <a:rPr lang="ko-KR" altLang="en-US" dirty="0"/>
              <a:t>은 </a:t>
            </a:r>
            <a:r>
              <a:rPr lang="en-US" altLang="ko-KR" dirty="0"/>
              <a:t>&amp;score[1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이것을 확장하면 </a:t>
            </a:r>
            <a:r>
              <a:rPr lang="en-US" altLang="ko-KR" dirty="0"/>
              <a:t>(score +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&amp;score[</a:t>
            </a:r>
            <a:r>
              <a:rPr lang="en-US" altLang="ko-KR" dirty="0" err="1"/>
              <a:t>i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1"/>
            <a:r>
              <a:rPr lang="ko-KR" altLang="en-US" dirty="0" smtClean="0"/>
              <a:t>다시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간접연산자를 사용하면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*</a:t>
            </a:r>
            <a:r>
              <a:rPr lang="en-US" altLang="ko-KR" dirty="0"/>
              <a:t>(score +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score[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일차원</a:t>
            </a:r>
            <a:r>
              <a:rPr lang="ko-KR" altLang="en-US" dirty="0"/>
              <a:t> 배열과 포인터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13" y="3172422"/>
            <a:ext cx="4259587" cy="3438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6863" y="5557837"/>
            <a:ext cx="538609" cy="169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score+1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967" y="5557837"/>
            <a:ext cx="538609" cy="169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score+2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주소값</a:t>
            </a:r>
            <a:r>
              <a:rPr lang="ko-KR" altLang="en-US" dirty="0"/>
              <a:t> </a:t>
            </a:r>
            <a:r>
              <a:rPr lang="en-US" altLang="ko-KR" dirty="0"/>
              <a:t>(score + 1)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score </a:t>
            </a:r>
            <a:r>
              <a:rPr lang="ko-KR" altLang="en-US" dirty="0" err="1"/>
              <a:t>주소값에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형의 크기인 </a:t>
            </a:r>
            <a:r>
              <a:rPr lang="en-US" altLang="ko-KR" dirty="0"/>
              <a:t>4</a:t>
            </a:r>
            <a:r>
              <a:rPr lang="ko-KR" altLang="en-US" dirty="0"/>
              <a:t>를 더한 </a:t>
            </a:r>
            <a:r>
              <a:rPr lang="ko-KR" altLang="en-US" dirty="0" err="1" smtClean="0"/>
              <a:t>주소값</a:t>
            </a:r>
            <a:endParaRPr lang="en-US" altLang="ko-KR" dirty="0" smtClean="0"/>
          </a:p>
          <a:p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en-US" altLang="ko-KR" dirty="0"/>
              <a:t>(score + 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score </a:t>
            </a:r>
            <a:r>
              <a:rPr lang="ko-KR" altLang="en-US" dirty="0"/>
              <a:t>다음 </a:t>
            </a:r>
            <a:r>
              <a:rPr lang="en-US" altLang="ko-KR" dirty="0" err="1"/>
              <a:t>i</a:t>
            </a:r>
            <a:r>
              <a:rPr lang="ko-KR" altLang="en-US" dirty="0"/>
              <a:t>번째 </a:t>
            </a:r>
            <a:r>
              <a:rPr lang="ko-KR" altLang="en-US" dirty="0" smtClean="0"/>
              <a:t>원소의 </a:t>
            </a:r>
            <a:r>
              <a:rPr lang="ko-KR" altLang="en-US" dirty="0" err="1"/>
              <a:t>주소값을</a:t>
            </a:r>
            <a:r>
              <a:rPr lang="ko-KR" altLang="en-US" dirty="0"/>
              <a:t> 알아내는 </a:t>
            </a:r>
            <a:r>
              <a:rPr lang="ko-KR" altLang="en-US" dirty="0" err="1" smtClean="0"/>
              <a:t>연산식</a:t>
            </a:r>
            <a:endParaRPr lang="en-US" altLang="ko-KR" dirty="0"/>
          </a:p>
          <a:p>
            <a:r>
              <a:rPr lang="ko-KR" altLang="en-US" dirty="0" smtClean="0"/>
              <a:t>간접연산자 </a:t>
            </a:r>
            <a:r>
              <a:rPr lang="ko-KR" altLang="en-US" dirty="0"/>
              <a:t>*를 사용한 </a:t>
            </a:r>
            <a:r>
              <a:rPr lang="ko-KR" altLang="en-US" dirty="0" err="1"/>
              <a:t>연산식</a:t>
            </a:r>
            <a:r>
              <a:rPr lang="ko-KR" altLang="en-US" dirty="0"/>
              <a:t> *</a:t>
            </a:r>
            <a:r>
              <a:rPr lang="en-US" altLang="ko-KR" dirty="0"/>
              <a:t>(score + </a:t>
            </a:r>
            <a:r>
              <a:rPr lang="en-US" altLang="ko-KR" dirty="0" err="1"/>
              <a:t>i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배열 </a:t>
            </a:r>
            <a:r>
              <a:rPr lang="en-US" altLang="ko-KR" dirty="0"/>
              <a:t>score</a:t>
            </a:r>
            <a:r>
              <a:rPr lang="ko-KR" altLang="en-US" dirty="0"/>
              <a:t>의 </a:t>
            </a:r>
            <a:r>
              <a:rPr lang="en-US" altLang="ko-KR" dirty="0"/>
              <a:t>(i+1) </a:t>
            </a:r>
            <a:r>
              <a:rPr lang="ko-KR" altLang="en-US" dirty="0"/>
              <a:t>번째 배열원소로 </a:t>
            </a:r>
            <a:r>
              <a:rPr lang="en-US" altLang="ko-KR" dirty="0"/>
              <a:t>score[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</a:t>
            </a:r>
            <a:r>
              <a:rPr lang="en-US" altLang="ko-KR" dirty="0"/>
              <a:t>(score+1)</a:t>
            </a:r>
            <a:r>
              <a:rPr lang="ko-KR" altLang="en-US" dirty="0"/>
              <a:t>과 </a:t>
            </a:r>
            <a:r>
              <a:rPr lang="en-US" altLang="ko-KR" dirty="0"/>
              <a:t>(*score + 1)</a:t>
            </a:r>
            <a:r>
              <a:rPr lang="ko-KR" altLang="en-US" dirty="0"/>
              <a:t>은 다르므로 </a:t>
            </a:r>
            <a:r>
              <a:rPr lang="ko-KR" altLang="en-US" dirty="0" smtClean="0"/>
              <a:t>주의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(*</a:t>
            </a:r>
            <a:r>
              <a:rPr lang="en-US" altLang="ko-KR" dirty="0"/>
              <a:t>score + 1)</a:t>
            </a:r>
            <a:r>
              <a:rPr lang="ko-KR" altLang="en-US" dirty="0"/>
              <a:t>은 </a:t>
            </a:r>
            <a:r>
              <a:rPr lang="ko-KR" altLang="en-US" dirty="0" smtClean="0"/>
              <a:t>배열 첫 </a:t>
            </a:r>
            <a:r>
              <a:rPr lang="ko-KR" altLang="en-US" dirty="0"/>
              <a:t>번째 원소에 </a:t>
            </a:r>
            <a:r>
              <a:rPr lang="en-US" altLang="ko-KR" dirty="0"/>
              <a:t>1</a:t>
            </a:r>
            <a:r>
              <a:rPr lang="ko-KR" altLang="en-US" dirty="0"/>
              <a:t>을 더하는 </a:t>
            </a:r>
            <a:r>
              <a:rPr lang="ko-KR" altLang="en-US" dirty="0" err="1" smtClean="0"/>
              <a:t>연산식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주소값과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참조값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09" y="3789424"/>
            <a:ext cx="6389046" cy="2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72" y="42632"/>
            <a:ext cx="5032243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주소값과</a:t>
            </a:r>
            <a:r>
              <a:rPr lang="ko-KR" altLang="en-US" dirty="0"/>
              <a:t> </a:t>
            </a:r>
            <a:r>
              <a:rPr lang="ko-KR" altLang="en-US" dirty="0" err="1" smtClean="0"/>
              <a:t>참조값</a:t>
            </a:r>
            <a:r>
              <a:rPr lang="ko-KR" altLang="en-US" dirty="0" smtClean="0"/>
              <a:t> 참조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698231"/>
            <a:ext cx="342813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배열이름을 사용한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원소값과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주소값의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참조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8795" y="2096853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포인터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형변환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061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276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0716" y="2646462"/>
            <a:ext cx="3217981" cy="12208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err="1" smtClean="0">
                <a:latin typeface="+mn-ea"/>
              </a:rPr>
              <a:t>주소값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&amp;score[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]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== score + 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err="1" smtClean="0">
                <a:latin typeface="+mn-ea"/>
              </a:rPr>
              <a:t>참조값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score[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]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==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*(score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+ 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)</a:t>
            </a: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endParaRPr lang="en-US" altLang="ko-KR" sz="1200" dirty="0" smtClean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895725" y="199834"/>
            <a:ext cx="5071565" cy="6305196"/>
            <a:chOff x="3514725" y="199834"/>
            <a:chExt cx="5071565" cy="63051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725" y="2560131"/>
              <a:ext cx="5071565" cy="39448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356" y="199834"/>
              <a:ext cx="5068934" cy="243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73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</a:t>
            </a:r>
            <a:r>
              <a:rPr lang="ko-KR" altLang="en-US" dirty="0"/>
              <a:t>첫 원소의 주소를 포인터에 저장한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주소를 </a:t>
            </a:r>
            <a:r>
              <a:rPr lang="en-US" altLang="ko-KR" dirty="0"/>
              <a:t>1</a:t>
            </a:r>
            <a:r>
              <a:rPr lang="ko-KR" altLang="en-US" dirty="0"/>
              <a:t>씩 증가시키면 각각의 원소를 </a:t>
            </a:r>
            <a:r>
              <a:rPr lang="ko-KR" altLang="en-US" dirty="0" smtClean="0"/>
              <a:t>참조 가능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a[4] = {1, 3, 6};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*pa = &amp;a[0</a:t>
            </a:r>
            <a:r>
              <a:rPr lang="en-US" altLang="ko-KR" dirty="0" smtClean="0"/>
              <a:t>];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포인터 변수를 이용한 배열의 원소 참조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78" y="1940559"/>
            <a:ext cx="5129476" cy="3758229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29874" y="2601292"/>
            <a:ext cx="2976901" cy="3097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포인터 </a:t>
            </a:r>
            <a:r>
              <a:rPr lang="en-US" altLang="ko-KR" dirty="0" smtClean="0"/>
              <a:t>pa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&amp;a[0]</a:t>
            </a:r>
            <a:r>
              <a:rPr lang="ko-KR" altLang="en-US" dirty="0" smtClean="0"/>
              <a:t>를 저장하면</a:t>
            </a:r>
          </a:p>
          <a:p>
            <a:pPr lvl="2"/>
            <a:r>
              <a:rPr lang="ko-KR" altLang="en-US" dirty="0" err="1" smtClean="0"/>
              <a:t>연산식</a:t>
            </a:r>
            <a:r>
              <a:rPr lang="ko-KR" altLang="en-US" dirty="0" smtClean="0"/>
              <a:t> *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pa+i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배열원소를 참조 가능</a:t>
            </a:r>
          </a:p>
          <a:p>
            <a:pPr lvl="1"/>
            <a:r>
              <a:rPr lang="ko-KR" altLang="en-US" dirty="0" smtClean="0"/>
              <a:t>포인터 </a:t>
            </a:r>
            <a:r>
              <a:rPr lang="en-US" altLang="ko-KR" dirty="0" smtClean="0"/>
              <a:t>pa</a:t>
            </a:r>
            <a:r>
              <a:rPr lang="ko-KR" altLang="en-US" dirty="0" smtClean="0"/>
              <a:t>로도 배열과 같이 첨자를 이용</a:t>
            </a:r>
          </a:p>
          <a:p>
            <a:pPr lvl="2"/>
            <a:r>
              <a:rPr lang="en-US" altLang="ko-KR" dirty="0" smtClean="0"/>
              <a:t>pa[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배열원소를 참조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85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 </a:t>
            </a:r>
            <a:r>
              <a:rPr lang="en-US" altLang="ko-KR" dirty="0" smtClean="0"/>
              <a:t>*, ++, --</a:t>
            </a:r>
          </a:p>
          <a:p>
            <a:pPr lvl="1"/>
            <a:r>
              <a:rPr lang="ko-KR" altLang="en-US" dirty="0" smtClean="0"/>
              <a:t>참조연산자 </a:t>
            </a:r>
            <a:r>
              <a:rPr lang="ko-KR" altLang="en-US" dirty="0"/>
              <a:t>*의 우선순위는 </a:t>
            </a:r>
            <a:r>
              <a:rPr lang="en-US" altLang="ko-KR" dirty="0"/>
              <a:t>++p</a:t>
            </a:r>
            <a:r>
              <a:rPr lang="ko-KR" altLang="en-US" dirty="0"/>
              <a:t>의 전위 증감연산자와 </a:t>
            </a:r>
            <a:r>
              <a:rPr lang="ko-KR" altLang="en-US" dirty="0" smtClean="0"/>
              <a:t>같고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괄호나 </a:t>
            </a:r>
            <a:r>
              <a:rPr lang="en-US" altLang="ko-KR" dirty="0"/>
              <a:t>p++</a:t>
            </a:r>
            <a:r>
              <a:rPr lang="ko-KR" altLang="en-US" dirty="0"/>
              <a:t>의 후위 </a:t>
            </a:r>
            <a:r>
              <a:rPr lang="ko-KR" altLang="en-US" dirty="0" smtClean="0"/>
              <a:t>증감연산자보다 낮다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</a:t>
            </a:r>
            <a:r>
              <a:rPr lang="en-US" altLang="ko-KR" dirty="0"/>
              <a:t>p++</a:t>
            </a:r>
            <a:r>
              <a:rPr lang="ko-KR" altLang="en-US" dirty="0"/>
              <a:t>는 *</a:t>
            </a:r>
            <a:r>
              <a:rPr lang="en-US" altLang="ko-KR" dirty="0"/>
              <a:t>(p++)</a:t>
            </a:r>
            <a:r>
              <a:rPr lang="ko-KR" altLang="en-US" dirty="0"/>
              <a:t>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*</a:t>
            </a:r>
            <a:r>
              <a:rPr lang="en-US" altLang="ko-KR" dirty="0"/>
              <a:t>p</a:t>
            </a:r>
            <a:r>
              <a:rPr lang="en-US" altLang="ko-KR" dirty="0" smtClean="0"/>
              <a:t>++</a:t>
            </a:r>
          </a:p>
          <a:p>
            <a:pPr lvl="2"/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변수를 </a:t>
            </a:r>
            <a:r>
              <a:rPr lang="ko-KR" altLang="en-US" dirty="0" smtClean="0"/>
              <a:t>참조하고 </a:t>
            </a:r>
            <a:r>
              <a:rPr lang="en-US" altLang="ko-KR" dirty="0"/>
              <a:t>p</a:t>
            </a:r>
            <a:r>
              <a:rPr lang="ko-KR" altLang="en-US" dirty="0"/>
              <a:t>의 주소를 </a:t>
            </a:r>
            <a:r>
              <a:rPr lang="en-US" altLang="ko-KR" dirty="0"/>
              <a:t>1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반면 </a:t>
            </a:r>
            <a:r>
              <a:rPr lang="en-US" altLang="ko-KR" dirty="0"/>
              <a:t>(*p</a:t>
            </a:r>
            <a:r>
              <a:rPr lang="en-US" altLang="ko-KR" dirty="0" smtClean="0"/>
              <a:t>)++</a:t>
            </a:r>
          </a:p>
          <a:p>
            <a:pPr lvl="2"/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변수를 참조하고 그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</a:t>
            </a:r>
            <a:r>
              <a:rPr lang="en-US" altLang="ko-KR" dirty="0"/>
              <a:t>++p</a:t>
            </a:r>
            <a:r>
              <a:rPr lang="ko-KR" altLang="en-US" dirty="0"/>
              <a:t>는 *</a:t>
            </a:r>
            <a:r>
              <a:rPr lang="en-US" altLang="ko-KR" dirty="0"/>
              <a:t>(++p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en-US" altLang="ko-KR" dirty="0"/>
              <a:t>1 </a:t>
            </a:r>
            <a:r>
              <a:rPr lang="ko-KR" altLang="en-US" dirty="0"/>
              <a:t>증가시킨 후 </a:t>
            </a:r>
            <a:r>
              <a:rPr lang="ko-KR" altLang="en-US" dirty="0" smtClean="0"/>
              <a:t>가리키는 변수를 참조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en-US" altLang="ko-KR" dirty="0"/>
              <a:t>++*p</a:t>
            </a:r>
            <a:r>
              <a:rPr lang="ko-KR" altLang="en-US" dirty="0"/>
              <a:t>는 </a:t>
            </a:r>
            <a:r>
              <a:rPr lang="en-US" altLang="ko-KR" dirty="0"/>
              <a:t>++(*p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가 가리키는 값을 </a:t>
            </a:r>
            <a:r>
              <a:rPr lang="en-US" altLang="ko-KR" dirty="0"/>
              <a:t>1 </a:t>
            </a:r>
            <a:r>
              <a:rPr lang="ko-KR" altLang="en-US" dirty="0"/>
              <a:t>증가시킨 후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포인터의 증감연산과 간접연산자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3" y="4781464"/>
            <a:ext cx="6557962" cy="16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04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1366" y="990788"/>
            <a:ext cx="8739562" cy="5458162"/>
          </a:xfrm>
        </p:spPr>
        <p:txBody>
          <a:bodyPr/>
          <a:lstStyle/>
          <a:p>
            <a:r>
              <a:rPr lang="ko-KR" altLang="en-US" dirty="0"/>
              <a:t>포인터 변수는 자동으로 </a:t>
            </a:r>
            <a:r>
              <a:rPr lang="ko-KR" altLang="en-US" dirty="0" err="1"/>
              <a:t>형변환</a:t>
            </a:r>
            <a:r>
              <a:rPr lang="en-US" altLang="ko-KR" dirty="0"/>
              <a:t>(type cast)</a:t>
            </a:r>
            <a:r>
              <a:rPr lang="ko-KR" altLang="en-US" dirty="0"/>
              <a:t>이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필요하면 </a:t>
            </a:r>
            <a:r>
              <a:rPr lang="ko-KR" altLang="en-US" dirty="0"/>
              <a:t>명시적으로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수행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30" y="1844935"/>
            <a:ext cx="4433581" cy="478180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61365" y="1744515"/>
            <a:ext cx="4002665" cy="3691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(char *)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*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변환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*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 변수 </a:t>
            </a:r>
            <a:r>
              <a:rPr lang="en-US" altLang="ko-KR" dirty="0" smtClean="0"/>
              <a:t>pi</a:t>
            </a:r>
            <a:r>
              <a:rPr lang="ko-KR" altLang="en-US" dirty="0" smtClean="0"/>
              <a:t>에 저장하는 것은 가능</a:t>
            </a:r>
          </a:p>
          <a:p>
            <a:pPr lvl="1"/>
            <a:r>
              <a:rPr lang="ko-KR" altLang="en-US" dirty="0" smtClean="0"/>
              <a:t>*</a:t>
            </a:r>
            <a:r>
              <a:rPr lang="en-US" altLang="ko-KR" dirty="0" smtClean="0"/>
              <a:t>pi</a:t>
            </a:r>
            <a:r>
              <a:rPr lang="ko-KR" altLang="en-US" dirty="0" smtClean="0"/>
              <a:t>로 수행하는 간접참조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</a:t>
            </a:r>
            <a:r>
              <a:rPr lang="ko-KR" altLang="en-US" dirty="0" smtClean="0"/>
              <a:t>가 가리키는 주소에서부터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 크기의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형 자료를 참조</a:t>
            </a:r>
          </a:p>
          <a:p>
            <a:pPr lvl="2"/>
            <a:r>
              <a:rPr lang="ko-KR" altLang="en-US" dirty="0" smtClean="0"/>
              <a:t>문자배열에 저장된 문자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개를 그대로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바이트인 정수 </a:t>
            </a:r>
            <a:r>
              <a:rPr lang="en-US" altLang="ko-KR" dirty="0" smtClean="0"/>
              <a:t>65</a:t>
            </a:r>
            <a:r>
              <a:rPr lang="ko-KR" altLang="en-US" dirty="0" smtClean="0"/>
              <a:t>로 참조</a:t>
            </a:r>
          </a:p>
          <a:p>
            <a:pPr lvl="1"/>
            <a:r>
              <a:rPr lang="ko-KR" altLang="en-US" dirty="0" smtClean="0"/>
              <a:t>변환된 포인터 변수는 지정된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시작하여 그 변수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크기만큼 저장공간을 참조</a:t>
            </a:r>
          </a:p>
          <a:p>
            <a:pPr lvl="2"/>
            <a:r>
              <a:rPr lang="ko-KR" altLang="en-US" dirty="0" smtClean="0"/>
              <a:t>동일한 </a:t>
            </a:r>
            <a:r>
              <a:rPr lang="ko-KR" altLang="en-US" dirty="0" smtClean="0"/>
              <a:t>메모리의 내용과 주소로부터 참조하는 값이 포인터의 </a:t>
            </a:r>
            <a:r>
              <a:rPr lang="ko-KR" altLang="en-US" dirty="0" err="1" smtClean="0"/>
              <a:t>자료형에</a:t>
            </a:r>
            <a:r>
              <a:rPr lang="ko-KR" altLang="en-US" dirty="0" smtClean="0"/>
              <a:t> 따라 달라진다는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4" y="5475853"/>
            <a:ext cx="4443412" cy="10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21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58" y="1489818"/>
            <a:ext cx="5032243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변환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0715" y="1825231"/>
            <a:ext cx="2171023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포인터의 간접참조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시작주소에서 포인터 </a:t>
            </a: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자료형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크기만큼 참조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54" y="1061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5471" y="1276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ptypecast.c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90" y="1705596"/>
            <a:ext cx="5874581" cy="4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89" y="1427708"/>
            <a:ext cx="3789314" cy="492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이차원 </a:t>
            </a:r>
            <a:r>
              <a:rPr lang="ko-KR" altLang="en-US" dirty="0"/>
              <a:t>배열에서 배열이름인 </a:t>
            </a:r>
            <a:r>
              <a:rPr lang="en-US" altLang="ko-KR" dirty="0" smtClean="0"/>
              <a:t>td</a:t>
            </a:r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상수 </a:t>
            </a:r>
            <a:r>
              <a:rPr lang="en-US" altLang="ko-KR" dirty="0"/>
              <a:t>td[0]</a:t>
            </a:r>
            <a:r>
              <a:rPr lang="ko-KR" altLang="en-US" dirty="0"/>
              <a:t>를 가리키는 포인터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</a:t>
            </a:r>
            <a:r>
              <a:rPr lang="ko-KR" altLang="en-US" dirty="0"/>
              <a:t>상수 </a:t>
            </a:r>
            <a:r>
              <a:rPr lang="en-US" altLang="ko-KR" dirty="0"/>
              <a:t>td[0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배열의 </a:t>
            </a:r>
            <a:r>
              <a:rPr lang="ko-KR" altLang="en-US" dirty="0"/>
              <a:t>첫 번째 원소 </a:t>
            </a:r>
            <a:r>
              <a:rPr lang="en-US" altLang="ko-KR" dirty="0"/>
              <a:t>td[0][0]</a:t>
            </a:r>
            <a:r>
              <a:rPr lang="ko-KR" altLang="en-US" dirty="0"/>
              <a:t>의 </a:t>
            </a:r>
            <a:r>
              <a:rPr lang="ko-KR" altLang="en-US" dirty="0" err="1" smtClean="0"/>
              <a:t>주소값</a:t>
            </a:r>
            <a:r>
              <a:rPr lang="en-US" altLang="ko-KR" dirty="0" smtClean="0"/>
              <a:t>, &amp;</a:t>
            </a:r>
            <a:r>
              <a:rPr lang="en-US" altLang="ko-KR" dirty="0"/>
              <a:t>td[0][0]</a:t>
            </a:r>
            <a:r>
              <a:rPr lang="ko-KR" altLang="en-US" dirty="0" smtClean="0"/>
              <a:t>을 갖는 </a:t>
            </a:r>
            <a:r>
              <a:rPr lang="ko-KR" altLang="en-US" dirty="0"/>
              <a:t>포인터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/>
              <a:t>배열이름인 </a:t>
            </a:r>
            <a:r>
              <a:rPr lang="en-US" altLang="ko-KR" dirty="0"/>
              <a:t>td</a:t>
            </a:r>
            <a:r>
              <a:rPr lang="ko-KR" altLang="en-US" dirty="0"/>
              <a:t>는 포인터의 포인터인 이중 포인터</a:t>
            </a:r>
            <a:endParaRPr lang="en-US" altLang="ko-KR" dirty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td[][3] = {{8, 5, 4}, {2, 7, 6}};</a:t>
            </a:r>
          </a:p>
          <a:p>
            <a:pPr lvl="1"/>
            <a:r>
              <a:rPr lang="ko-KR" altLang="en-US" dirty="0" smtClean="0"/>
              <a:t>배열이름 </a:t>
            </a:r>
            <a:r>
              <a:rPr lang="en-US" altLang="ko-KR" dirty="0"/>
              <a:t>td</a:t>
            </a:r>
            <a:r>
              <a:rPr lang="ko-KR" altLang="en-US" dirty="0"/>
              <a:t>는 이차원 배열을 대표하는 이중 </a:t>
            </a:r>
            <a:r>
              <a:rPr lang="ko-KR" altLang="en-US" dirty="0" smtClean="0"/>
              <a:t>포인터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sizeof</a:t>
            </a:r>
            <a:r>
              <a:rPr lang="en-US" altLang="ko-KR" dirty="0" smtClean="0"/>
              <a:t>(td</a:t>
            </a:r>
            <a:r>
              <a:rPr lang="en-US" altLang="ko-KR" dirty="0"/>
              <a:t>)</a:t>
            </a:r>
            <a:r>
              <a:rPr lang="ko-KR" altLang="en-US" dirty="0"/>
              <a:t>는 배열전체의 바이트 </a:t>
            </a:r>
            <a:r>
              <a:rPr lang="ko-KR" altLang="en-US" dirty="0" smtClean="0"/>
              <a:t>크기를 반환</a:t>
            </a:r>
            <a:endParaRPr lang="en-US" altLang="ko-KR" dirty="0" smtClean="0"/>
          </a:p>
          <a:p>
            <a:pPr lvl="1"/>
            <a:r>
              <a:rPr lang="ko-KR" altLang="en-US" dirty="0"/>
              <a:t>배열이름 </a:t>
            </a:r>
            <a:r>
              <a:rPr lang="en-US" altLang="ko-KR" dirty="0"/>
              <a:t>td</a:t>
            </a:r>
            <a:r>
              <a:rPr lang="ko-KR" altLang="en-US" dirty="0"/>
              <a:t>를 이용하여 변수 </a:t>
            </a:r>
            <a:r>
              <a:rPr lang="en-US" altLang="ko-KR" dirty="0"/>
              <a:t>td[0][0]</a:t>
            </a:r>
            <a:r>
              <a:rPr lang="ko-KR" altLang="en-US" dirty="0"/>
              <a:t>의 값을 </a:t>
            </a:r>
            <a:r>
              <a:rPr lang="en-US" altLang="ko-KR" dirty="0"/>
              <a:t>20</a:t>
            </a:r>
            <a:r>
              <a:rPr lang="ko-KR" altLang="en-US" dirty="0"/>
              <a:t>으로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**</a:t>
            </a:r>
            <a:r>
              <a:rPr lang="en-US" altLang="ko-KR" dirty="0"/>
              <a:t>td = 20;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td</a:t>
            </a:r>
            <a:r>
              <a:rPr lang="ko-KR" altLang="en-US" dirty="0"/>
              <a:t>가 이중 포인터이므로 간접연산자 *이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필요</a:t>
            </a:r>
            <a:endParaRPr lang="en-US" altLang="ko-KR" dirty="0"/>
          </a:p>
          <a:p>
            <a:pPr lvl="1"/>
            <a:r>
              <a:rPr lang="en-US" altLang="ko-KR" dirty="0" smtClean="0"/>
              <a:t>td[</a:t>
            </a:r>
            <a:r>
              <a:rPr lang="en-US" altLang="ko-KR" dirty="0" err="1" smtClean="0"/>
              <a:t>i</a:t>
            </a:r>
            <a:r>
              <a:rPr lang="en-US" altLang="ko-KR" dirty="0"/>
              <a:t>]</a:t>
            </a:r>
            <a:r>
              <a:rPr lang="ko-KR" altLang="en-US" dirty="0"/>
              <a:t>는 </a:t>
            </a:r>
            <a:r>
              <a:rPr lang="en-US" altLang="ko-KR" dirty="0"/>
              <a:t>(i+1) </a:t>
            </a:r>
            <a:r>
              <a:rPr lang="ko-KR" altLang="en-US" dirty="0"/>
              <a:t>번째 행을 </a:t>
            </a:r>
            <a:r>
              <a:rPr lang="ko-KR" altLang="en-US" dirty="0" smtClean="0"/>
              <a:t>대표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i+1) </a:t>
            </a:r>
            <a:r>
              <a:rPr lang="ko-KR" altLang="en-US" dirty="0"/>
              <a:t>번째 행의 처음을 가리키는 포인터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sizeof</a:t>
            </a:r>
            <a:r>
              <a:rPr lang="en-US" altLang="ko-KR" dirty="0" smtClean="0"/>
              <a:t>(td[0</a:t>
            </a:r>
            <a:r>
              <a:rPr lang="en-US" altLang="ko-KR" dirty="0"/>
              <a:t>])</a:t>
            </a:r>
            <a:r>
              <a:rPr lang="ko-KR" altLang="en-US" dirty="0"/>
              <a:t>와 </a:t>
            </a:r>
            <a:r>
              <a:rPr lang="en-US" altLang="ko-KR" dirty="0" err="1"/>
              <a:t>sizeof</a:t>
            </a:r>
            <a:r>
              <a:rPr lang="en-US" altLang="ko-KR" dirty="0"/>
              <a:t>(td[1</a:t>
            </a:r>
            <a:r>
              <a:rPr lang="en-US" altLang="ko-KR" dirty="0" smtClean="0"/>
              <a:t>])</a:t>
            </a:r>
          </a:p>
          <a:p>
            <a:pPr lvl="2"/>
            <a:r>
              <a:rPr lang="ko-KR" altLang="en-US" dirty="0" smtClean="0"/>
              <a:t>각각 </a:t>
            </a:r>
            <a:r>
              <a:rPr lang="ko-KR" altLang="en-US" dirty="0"/>
              <a:t>첫 번째 행의 바이트 크기와 두 번째 행의 바이트 </a:t>
            </a:r>
            <a:r>
              <a:rPr lang="ko-KR" altLang="en-US" dirty="0" smtClean="0"/>
              <a:t>크기를 반환</a:t>
            </a:r>
            <a:endParaRPr lang="en-US" altLang="ko-KR" dirty="0"/>
          </a:p>
          <a:p>
            <a:pPr lvl="1"/>
            <a:r>
              <a:rPr lang="ko-KR" altLang="en-US" dirty="0" smtClean="0"/>
              <a:t>마찬가지로 </a:t>
            </a:r>
            <a:r>
              <a:rPr lang="en-US" altLang="ko-KR" dirty="0"/>
              <a:t>td[1]</a:t>
            </a:r>
            <a:r>
              <a:rPr lang="ko-KR" altLang="en-US" dirty="0"/>
              <a:t>은 두 번째 행의 첫 원소의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*</a:t>
            </a:r>
            <a:r>
              <a:rPr lang="en-US" altLang="ko-KR" dirty="0"/>
              <a:t>td[1]</a:t>
            </a:r>
            <a:r>
              <a:rPr lang="ko-KR" altLang="en-US" dirty="0"/>
              <a:t>로 </a:t>
            </a:r>
            <a:r>
              <a:rPr lang="en-US" altLang="ko-KR" dirty="0"/>
              <a:t>td[1][0]</a:t>
            </a:r>
            <a:r>
              <a:rPr lang="ko-KR" altLang="en-US" dirty="0"/>
              <a:t>를 </a:t>
            </a:r>
            <a:r>
              <a:rPr lang="ko-KR" altLang="en-US" dirty="0" smtClean="0"/>
              <a:t>참조 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배열이름과 </a:t>
            </a:r>
            <a:r>
              <a:rPr lang="ko-KR" altLang="en-US" dirty="0" err="1"/>
              <a:t>행이름으로</a:t>
            </a:r>
            <a:r>
              <a:rPr lang="ko-KR" altLang="en-US" dirty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79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556325" cy="57529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 smtClean="0"/>
              <a:t>( *</a:t>
            </a:r>
            <a:r>
              <a:rPr lang="en-US" altLang="ko-KR" dirty="0" err="1" smtClean="0"/>
              <a:t>td+n</a:t>
            </a:r>
            <a:r>
              <a:rPr lang="en-US" altLang="ko-KR" dirty="0" smtClean="0"/>
              <a:t> )</a:t>
            </a:r>
          </a:p>
          <a:p>
            <a:pPr lvl="1"/>
            <a:r>
              <a:rPr lang="ko-KR" altLang="en-US" dirty="0" smtClean="0"/>
              <a:t>배열의 </a:t>
            </a:r>
            <a:r>
              <a:rPr lang="en-US" altLang="ko-KR" dirty="0"/>
              <a:t>(n+1)</a:t>
            </a:r>
            <a:r>
              <a:rPr lang="ko-KR" altLang="en-US" dirty="0" smtClean="0"/>
              <a:t>번째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원소의 </a:t>
            </a:r>
            <a:r>
              <a:rPr lang="ko-KR" altLang="en-US" dirty="0" err="1" smtClean="0"/>
              <a:t>주소값</a:t>
            </a:r>
            <a:endParaRPr lang="en-US" altLang="ko-KR" dirty="0" smtClean="0"/>
          </a:p>
          <a:p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</a:t>
            </a:r>
            <a:r>
              <a:rPr lang="en-US" altLang="ko-KR" dirty="0" smtClean="0"/>
              <a:t>( *</a:t>
            </a:r>
            <a:r>
              <a:rPr lang="en-US" altLang="ko-KR" dirty="0" err="1" smtClean="0"/>
              <a:t>td+n</a:t>
            </a:r>
            <a:r>
              <a:rPr lang="en-US" altLang="ko-KR" dirty="0" smtClean="0"/>
              <a:t> )</a:t>
            </a:r>
          </a:p>
          <a:p>
            <a:pPr lvl="1"/>
            <a:r>
              <a:rPr lang="ko-KR" altLang="en-US" dirty="0" smtClean="0"/>
              <a:t>배열의 </a:t>
            </a:r>
            <a:r>
              <a:rPr lang="en-US" altLang="ko-KR" dirty="0"/>
              <a:t>(n+1)</a:t>
            </a:r>
            <a:r>
              <a:rPr lang="ko-KR" altLang="en-US" dirty="0"/>
              <a:t>번째 원소 </a:t>
            </a:r>
            <a:r>
              <a:rPr lang="ko-KR" altLang="en-US" dirty="0" smtClean="0"/>
              <a:t>자체</a:t>
            </a:r>
            <a:endParaRPr lang="en-US" altLang="ko-KR" dirty="0"/>
          </a:p>
          <a:p>
            <a:r>
              <a:rPr lang="en-US" altLang="ko-KR" dirty="0" smtClean="0"/>
              <a:t>td[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i+1) </a:t>
            </a:r>
            <a:r>
              <a:rPr lang="ko-KR" altLang="en-US" dirty="0"/>
              <a:t>번째 행의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td[</a:t>
            </a:r>
            <a:r>
              <a:rPr lang="en-US" altLang="ko-KR" dirty="0" err="1"/>
              <a:t>i</a:t>
            </a:r>
            <a:r>
              <a:rPr lang="en-US" altLang="ko-KR" dirty="0"/>
              <a:t>] + j)</a:t>
            </a:r>
            <a:r>
              <a:rPr lang="ko-KR" altLang="en-US" dirty="0"/>
              <a:t>는 </a:t>
            </a:r>
            <a:r>
              <a:rPr lang="en-US" altLang="ko-KR" dirty="0"/>
              <a:t>&amp;td[</a:t>
            </a:r>
            <a:r>
              <a:rPr lang="en-US" altLang="ko-KR" dirty="0" err="1"/>
              <a:t>i</a:t>
            </a:r>
            <a:r>
              <a:rPr lang="en-US" altLang="ko-KR" dirty="0"/>
              <a:t>][j</a:t>
            </a:r>
            <a:r>
              <a:rPr lang="en-US" altLang="ko-KR" dirty="0" smtClean="0"/>
              <a:t>] </a:t>
            </a:r>
          </a:p>
          <a:p>
            <a:r>
              <a:rPr lang="ko-KR" altLang="en-US" dirty="0" smtClean="0"/>
              <a:t>*</a:t>
            </a:r>
            <a:r>
              <a:rPr lang="en-US" altLang="ko-KR" dirty="0"/>
              <a:t>( td[</a:t>
            </a:r>
            <a:r>
              <a:rPr lang="en-US" altLang="ko-KR" dirty="0" err="1"/>
              <a:t>i</a:t>
            </a:r>
            <a:r>
              <a:rPr lang="en-US" altLang="ko-KR" dirty="0"/>
              <a:t>]+</a:t>
            </a:r>
            <a:r>
              <a:rPr lang="en-US" altLang="ko-KR" dirty="0" smtClean="0"/>
              <a:t>j )</a:t>
            </a:r>
          </a:p>
          <a:p>
            <a:pPr lvl="1"/>
            <a:r>
              <a:rPr lang="ko-KR" altLang="en-US" dirty="0" smtClean="0"/>
              <a:t>배열의 </a:t>
            </a:r>
            <a:r>
              <a:rPr lang="en-US" altLang="ko-KR" dirty="0"/>
              <a:t>td[</a:t>
            </a:r>
            <a:r>
              <a:rPr lang="en-US" altLang="ko-KR" dirty="0" err="1"/>
              <a:t>i</a:t>
            </a:r>
            <a:r>
              <a:rPr lang="en-US" altLang="ko-KR" dirty="0"/>
              <a:t>][j] </a:t>
            </a:r>
            <a:r>
              <a:rPr lang="ko-KR" altLang="en-US" dirty="0"/>
              <a:t>원소 </a:t>
            </a:r>
            <a:r>
              <a:rPr lang="ko-KR" altLang="en-US" dirty="0" smtClean="0"/>
              <a:t>자체</a:t>
            </a:r>
            <a:endParaRPr lang="en-US" altLang="ko-KR" dirty="0"/>
          </a:p>
          <a:p>
            <a:r>
              <a:rPr lang="ko-KR" altLang="en-US" dirty="0" err="1"/>
              <a:t>일차원</a:t>
            </a:r>
            <a:r>
              <a:rPr lang="ko-KR" altLang="en-US" dirty="0"/>
              <a:t> 배열에서 </a:t>
            </a:r>
            <a:r>
              <a:rPr lang="en-US" altLang="ko-KR" dirty="0"/>
              <a:t>a[</a:t>
            </a:r>
            <a:r>
              <a:rPr lang="en-US" altLang="ko-KR" dirty="0" err="1"/>
              <a:t>i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*</a:t>
            </a:r>
            <a:r>
              <a:rPr lang="en-US" altLang="ko-KR" dirty="0"/>
              <a:t>(</a:t>
            </a:r>
            <a:r>
              <a:rPr lang="en-US" altLang="ko-KR" dirty="0" err="1"/>
              <a:t>a+i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이차원 </a:t>
            </a:r>
            <a:r>
              <a:rPr lang="ko-KR" altLang="en-US" dirty="0"/>
              <a:t>배열 </a:t>
            </a:r>
            <a:r>
              <a:rPr lang="en-US" altLang="ko-KR" dirty="0"/>
              <a:t>td[</a:t>
            </a:r>
            <a:r>
              <a:rPr lang="en-US" altLang="ko-KR" dirty="0" err="1"/>
              <a:t>i</a:t>
            </a:r>
            <a:r>
              <a:rPr lang="en-US" altLang="ko-KR" dirty="0"/>
              <a:t>][j</a:t>
            </a:r>
            <a:r>
              <a:rPr lang="en-US" altLang="ko-KR" dirty="0" smtClean="0"/>
              <a:t>]</a:t>
            </a:r>
          </a:p>
          <a:p>
            <a:pPr lvl="1"/>
            <a:r>
              <a:rPr lang="en-US" altLang="ko-KR" dirty="0" smtClean="0"/>
              <a:t>j</a:t>
            </a:r>
            <a:r>
              <a:rPr lang="ko-KR" altLang="en-US" dirty="0"/>
              <a:t>크기의 </a:t>
            </a:r>
            <a:r>
              <a:rPr lang="ko-KR" altLang="en-US" dirty="0" err="1"/>
              <a:t>일차원</a:t>
            </a:r>
            <a:r>
              <a:rPr lang="ko-KR" altLang="en-US" dirty="0"/>
              <a:t> </a:t>
            </a:r>
            <a:r>
              <a:rPr lang="ko-KR" altLang="en-US" dirty="0" smtClean="0"/>
              <a:t>배열로 간주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*</a:t>
            </a:r>
            <a:r>
              <a:rPr lang="en-US" altLang="ko-KR" dirty="0"/>
              <a:t>(td[</a:t>
            </a:r>
            <a:r>
              <a:rPr lang="en-US" altLang="ko-KR" dirty="0" err="1"/>
              <a:t>i</a:t>
            </a:r>
            <a:r>
              <a:rPr lang="en-US" altLang="ko-KR" dirty="0"/>
              <a:t>] + j</a:t>
            </a:r>
            <a:r>
              <a:rPr lang="en-US" altLang="ko-KR" dirty="0" smtClean="0"/>
              <a:t>)</a:t>
            </a:r>
          </a:p>
          <a:p>
            <a:pPr lvl="1"/>
            <a:r>
              <a:rPr lang="pl-PL" altLang="ko-KR" dirty="0"/>
              <a:t>a[i] == *(a+i)</a:t>
            </a:r>
          </a:p>
          <a:p>
            <a:r>
              <a:rPr lang="pl-PL" altLang="ko-KR" dirty="0" smtClean="0"/>
              <a:t>td[i</a:t>
            </a:r>
            <a:r>
              <a:rPr lang="pl-PL" altLang="ko-KR" dirty="0"/>
              <a:t>][j</a:t>
            </a:r>
            <a:r>
              <a:rPr lang="pl-PL" altLang="ko-KR" dirty="0" smtClean="0"/>
              <a:t>]</a:t>
            </a:r>
            <a:endParaRPr lang="en-US" altLang="ko-KR" dirty="0" smtClean="0"/>
          </a:p>
          <a:p>
            <a:pPr lvl="1"/>
            <a:r>
              <a:rPr lang="pl-PL" altLang="ko-KR" dirty="0" smtClean="0"/>
              <a:t>== </a:t>
            </a:r>
            <a:r>
              <a:rPr lang="pl-PL" altLang="ko-KR" dirty="0"/>
              <a:t>( td[i] ) [j</a:t>
            </a:r>
            <a:r>
              <a:rPr lang="pl-PL" altLang="ko-KR" dirty="0" smtClean="0"/>
              <a:t>]</a:t>
            </a:r>
            <a:endParaRPr lang="en-US" altLang="ko-KR" dirty="0" smtClean="0"/>
          </a:p>
          <a:p>
            <a:pPr lvl="1"/>
            <a:r>
              <a:rPr lang="pl-PL" altLang="ko-KR" dirty="0" smtClean="0"/>
              <a:t>== </a:t>
            </a:r>
            <a:r>
              <a:rPr lang="pl-PL" altLang="ko-KR" dirty="0"/>
              <a:t>* (td[i] + j</a:t>
            </a:r>
            <a:r>
              <a:rPr lang="pl-PL" altLang="ko-KR" dirty="0" smtClean="0"/>
              <a:t>)</a:t>
            </a:r>
            <a:endParaRPr lang="en-US" altLang="ko-KR" dirty="0" smtClean="0"/>
          </a:p>
          <a:p>
            <a:pPr lvl="1"/>
            <a:r>
              <a:rPr lang="pl-PL" altLang="ko-KR" dirty="0" smtClean="0"/>
              <a:t>== </a:t>
            </a:r>
            <a:r>
              <a:rPr lang="pl-PL" altLang="ko-KR" dirty="0"/>
              <a:t>* (*(td + i) + j)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배열이름과 </a:t>
            </a:r>
            <a:r>
              <a:rPr lang="ko-KR" altLang="en-US" dirty="0" err="1"/>
              <a:t>행이름으로</a:t>
            </a:r>
            <a:r>
              <a:rPr lang="ko-KR" altLang="en-US" dirty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4331651"/>
            <a:ext cx="4863079" cy="2467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92" y="851088"/>
            <a:ext cx="4932191" cy="34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541" y="1726302"/>
            <a:ext cx="5032243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이차원 배열 참조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78515" y="1825231"/>
            <a:ext cx="31028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배열이름과 행의 대표이름으로 배열원소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참조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654" y="1061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73271" y="1276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tdaryptr.c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09" y="1949013"/>
            <a:ext cx="5240169" cy="37323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" y="2561222"/>
            <a:ext cx="4676585" cy="36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3" y="1008876"/>
            <a:ext cx="8571053" cy="138401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실수를 위한 배열크기가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en-US" altLang="ko-KR" dirty="0"/>
              <a:t>double </a:t>
            </a:r>
            <a:r>
              <a:rPr lang="ko-KR" altLang="en-US" dirty="0"/>
              <a:t>형 배열 </a:t>
            </a:r>
            <a:r>
              <a:rPr lang="ko-KR" altLang="en-US" dirty="0" smtClean="0"/>
              <a:t>내부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/>
              <a:t>형 </a:t>
            </a:r>
            <a:r>
              <a:rPr lang="ko-KR" altLang="en-US" dirty="0" err="1" smtClean="0"/>
              <a:t>자료값을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/>
              <a:t>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정수가 저장된 공간의 주소와 </a:t>
            </a:r>
            <a:r>
              <a:rPr lang="ko-KR" altLang="en-US" dirty="0" err="1"/>
              <a:t>저장값을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/>
              <a:t>포인터 </a:t>
            </a:r>
            <a:r>
              <a:rPr lang="en-US" altLang="ko-KR" dirty="0"/>
              <a:t>p</a:t>
            </a:r>
            <a:r>
              <a:rPr lang="ko-KR" altLang="en-US" dirty="0"/>
              <a:t>를 사용하여 정수 </a:t>
            </a:r>
            <a:r>
              <a:rPr lang="en-US" altLang="ko-KR" dirty="0"/>
              <a:t>1, 2, 3, 4</a:t>
            </a:r>
            <a:r>
              <a:rPr lang="ko-KR" altLang="en-US" dirty="0"/>
              <a:t>를 저장</a:t>
            </a:r>
            <a:endParaRPr lang="en-US" altLang="ko-KR" dirty="0"/>
          </a:p>
          <a:p>
            <a:pPr lvl="1"/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en-US" altLang="ko-KR" dirty="0"/>
              <a:t>double </a:t>
            </a:r>
            <a:r>
              <a:rPr lang="ko-KR" altLang="en-US" dirty="0"/>
              <a:t>저장 공간에는 </a:t>
            </a:r>
            <a:r>
              <a:rPr lang="en-US" altLang="ko-KR" dirty="0"/>
              <a:t>4</a:t>
            </a:r>
            <a:r>
              <a:rPr lang="ko-KR" altLang="en-US" dirty="0"/>
              <a:t>바이트인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 정수를 </a:t>
            </a:r>
            <a:r>
              <a:rPr lang="ko-KR" altLang="en-US" dirty="0" smtClean="0"/>
              <a:t>저장 가능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형에서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 변수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추출 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6200" y="2392886"/>
            <a:ext cx="6121400" cy="4074152"/>
            <a:chOff x="1554700" y="2633069"/>
            <a:chExt cx="6121400" cy="40741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700" y="2633069"/>
              <a:ext cx="6121400" cy="165740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700" y="4141774"/>
              <a:ext cx="6121400" cy="256544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00" y="2830477"/>
            <a:ext cx="4953000" cy="18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976797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04.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포인터 배열과 배열 포인터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포인터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(</a:t>
            </a:r>
            <a:r>
              <a:rPr lang="en-US" altLang="ko-KR" dirty="0"/>
              <a:t>array of pointer</a:t>
            </a:r>
            <a:r>
              <a:rPr lang="en-US" altLang="ko-KR" dirty="0" smtClean="0"/>
              <a:t>) </a:t>
            </a:r>
            <a:r>
              <a:rPr lang="ko-KR" altLang="en-US" dirty="0"/>
              <a:t>개요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 err="1" smtClean="0"/>
              <a:t>주소값을</a:t>
            </a:r>
            <a:r>
              <a:rPr lang="ko-KR" altLang="en-US" dirty="0" smtClean="0"/>
              <a:t> </a:t>
            </a:r>
            <a:r>
              <a:rPr lang="ko-KR" altLang="en-US" dirty="0"/>
              <a:t>저장하는 포인터를 </a:t>
            </a:r>
            <a:r>
              <a:rPr lang="ko-KR" altLang="en-US" dirty="0" smtClean="0"/>
              <a:t>배열 원소로 </a:t>
            </a:r>
            <a:r>
              <a:rPr lang="ko-KR" altLang="en-US" dirty="0"/>
              <a:t>하는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en-US" altLang="ko-KR" dirty="0"/>
              <a:t>pa</a:t>
            </a:r>
            <a:r>
              <a:rPr lang="ko-KR" altLang="en-US" dirty="0"/>
              <a:t>는 배열크기가 </a:t>
            </a:r>
            <a:r>
              <a:rPr lang="en-US" altLang="ko-KR" dirty="0"/>
              <a:t>3</a:t>
            </a:r>
            <a:r>
              <a:rPr lang="ko-KR" altLang="en-US" dirty="0"/>
              <a:t>인 포인터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pa[0</a:t>
            </a:r>
            <a:r>
              <a:rPr lang="en-US" altLang="ko-KR" dirty="0"/>
              <a:t>]</a:t>
            </a:r>
            <a:r>
              <a:rPr lang="ko-KR" altLang="en-US" dirty="0"/>
              <a:t>는 변수 </a:t>
            </a:r>
            <a:r>
              <a:rPr lang="en-US" altLang="ko-KR" dirty="0"/>
              <a:t>a</a:t>
            </a:r>
            <a:r>
              <a:rPr lang="ko-KR" altLang="en-US" dirty="0"/>
              <a:t>의 주소를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pa[1</a:t>
            </a:r>
            <a:r>
              <a:rPr lang="en-US" altLang="ko-KR" dirty="0"/>
              <a:t>]</a:t>
            </a:r>
            <a:r>
              <a:rPr lang="ko-KR" altLang="en-US" dirty="0"/>
              <a:t>는 변수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의 </a:t>
            </a:r>
            <a:r>
              <a:rPr lang="ko-KR" altLang="en-US" dirty="0"/>
              <a:t>주소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pa[2</a:t>
            </a:r>
            <a:r>
              <a:rPr lang="en-US" altLang="ko-KR" dirty="0"/>
              <a:t>]</a:t>
            </a:r>
            <a:r>
              <a:rPr lang="ko-KR" altLang="en-US" dirty="0"/>
              <a:t>는 변수 </a:t>
            </a:r>
            <a:r>
              <a:rPr lang="en-US" altLang="ko-KR" dirty="0"/>
              <a:t>c</a:t>
            </a:r>
            <a:r>
              <a:rPr lang="ko-KR" altLang="en-US" dirty="0"/>
              <a:t>의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 </a:t>
            </a:r>
            <a:r>
              <a:rPr lang="en-US" altLang="ko-KR" dirty="0"/>
              <a:t>double *</a:t>
            </a:r>
            <a:r>
              <a:rPr lang="en-US" altLang="ko-KR" dirty="0" err="1"/>
              <a:t>dary</a:t>
            </a:r>
            <a:r>
              <a:rPr lang="en-US" altLang="ko-KR" dirty="0"/>
              <a:t>[5] = {NULL</a:t>
            </a:r>
            <a:r>
              <a:rPr lang="en-US" altLang="ko-KR" dirty="0" smtClean="0"/>
              <a:t>};</a:t>
            </a:r>
          </a:p>
          <a:p>
            <a:pPr lvl="2"/>
            <a:r>
              <a:rPr lang="ko-KR" altLang="en-US" dirty="0" smtClean="0"/>
              <a:t>나머지 </a:t>
            </a:r>
            <a:r>
              <a:rPr lang="ko-KR" altLang="en-US" dirty="0"/>
              <a:t>모든 배열원소에 </a:t>
            </a:r>
            <a:r>
              <a:rPr lang="en-US" altLang="ko-KR" dirty="0"/>
              <a:t>NULL </a:t>
            </a:r>
            <a:r>
              <a:rPr lang="ko-KR" altLang="en-US" dirty="0"/>
              <a:t>주소가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포인터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72" y="4941807"/>
            <a:ext cx="4483100" cy="16516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8" y="2298700"/>
            <a:ext cx="5344503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6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포인터 배열 </a:t>
            </a:r>
            <a:r>
              <a:rPr lang="en-US" altLang="ko-KR" dirty="0" err="1"/>
              <a:t>pary</a:t>
            </a:r>
            <a:r>
              <a:rPr lang="ko-KR" altLang="en-US" dirty="0"/>
              <a:t>는 </a:t>
            </a:r>
            <a:r>
              <a:rPr lang="en-US" altLang="ko-KR" dirty="0" err="1"/>
              <a:t>int</a:t>
            </a:r>
            <a:r>
              <a:rPr lang="ko-KR" altLang="en-US" dirty="0"/>
              <a:t>형 포인터 </a:t>
            </a:r>
            <a:r>
              <a:rPr lang="en-US" altLang="ko-KR" dirty="0"/>
              <a:t>3</a:t>
            </a:r>
            <a:r>
              <a:rPr lang="ko-KR" altLang="en-US" dirty="0"/>
              <a:t>개를 원소로 갖는 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</a:t>
            </a:r>
            <a:r>
              <a:rPr lang="en-US" altLang="ko-KR" dirty="0" err="1"/>
              <a:t>pary</a:t>
            </a:r>
            <a:r>
              <a:rPr lang="ko-KR" altLang="en-US" dirty="0"/>
              <a:t>는 </a:t>
            </a:r>
            <a:r>
              <a:rPr lang="ko-KR" altLang="en-US" dirty="0" smtClean="0"/>
              <a:t>선언하면서 </a:t>
            </a:r>
            <a:r>
              <a:rPr lang="ko-KR" altLang="en-US" dirty="0"/>
              <a:t>초기값으로 모두 </a:t>
            </a:r>
            <a:r>
              <a:rPr lang="en-US" altLang="ko-KR" dirty="0"/>
              <a:t>NULL</a:t>
            </a:r>
            <a:r>
              <a:rPr lang="ko-KR" altLang="en-US" dirty="0"/>
              <a:t>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이후 </a:t>
            </a:r>
            <a:r>
              <a:rPr lang="ko-KR" altLang="en-US" dirty="0"/>
              <a:t>포인터 배열 </a:t>
            </a:r>
            <a:r>
              <a:rPr lang="en-US" altLang="ko-KR" dirty="0" err="1"/>
              <a:t>pAry</a:t>
            </a:r>
            <a:r>
              <a:rPr lang="ko-KR" altLang="en-US" dirty="0"/>
              <a:t>의 각각의 원소에 변수 </a:t>
            </a:r>
            <a:r>
              <a:rPr lang="en-US" altLang="ko-KR" dirty="0"/>
              <a:t>a, b, c</a:t>
            </a:r>
            <a:r>
              <a:rPr lang="ko-KR" altLang="en-US" dirty="0" smtClean="0"/>
              <a:t>의 주소를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이제 </a:t>
            </a:r>
            <a:r>
              <a:rPr lang="ko-KR" altLang="en-US" dirty="0" err="1"/>
              <a:t>역참조에</a:t>
            </a:r>
            <a:r>
              <a:rPr lang="ko-KR" altLang="en-US" dirty="0"/>
              <a:t> 의해 *</a:t>
            </a:r>
            <a:r>
              <a:rPr lang="en-US" altLang="ko-KR" dirty="0" err="1"/>
              <a:t>pary</a:t>
            </a:r>
            <a:r>
              <a:rPr lang="en-US" altLang="ko-KR" dirty="0"/>
              <a:t>[0]</a:t>
            </a:r>
            <a:r>
              <a:rPr lang="ko-KR" altLang="en-US" dirty="0"/>
              <a:t>은 변수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ko-KR" altLang="en-US" dirty="0" smtClean="0"/>
              <a:t>참조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마찬가지로 </a:t>
            </a:r>
            <a:r>
              <a:rPr lang="ko-KR" altLang="en-US" dirty="0"/>
              <a:t>*</a:t>
            </a:r>
            <a:r>
              <a:rPr lang="en-US" altLang="ko-KR" dirty="0" err="1"/>
              <a:t>pary</a:t>
            </a:r>
            <a:r>
              <a:rPr lang="en-US" altLang="ko-KR" dirty="0"/>
              <a:t>[1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은 </a:t>
            </a:r>
            <a:r>
              <a:rPr lang="ko-KR" altLang="en-US" dirty="0"/>
              <a:t>변수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참조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*</a:t>
            </a:r>
            <a:r>
              <a:rPr lang="en-US" altLang="ko-KR" dirty="0" err="1"/>
              <a:t>pary</a:t>
            </a:r>
            <a:r>
              <a:rPr lang="en-US" altLang="ko-KR" dirty="0"/>
              <a:t>[2]</a:t>
            </a:r>
            <a:r>
              <a:rPr lang="ko-KR" altLang="en-US" dirty="0"/>
              <a:t>는 변수 </a:t>
            </a:r>
            <a:r>
              <a:rPr lang="en-US" altLang="ko-KR" dirty="0"/>
              <a:t>c </a:t>
            </a:r>
            <a:r>
              <a:rPr lang="ko-KR" altLang="en-US" dirty="0"/>
              <a:t>를 참조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포인터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9" y="3035300"/>
            <a:ext cx="6715714" cy="34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7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074" y="109885"/>
            <a:ext cx="5262232" cy="44384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포인터 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5" y="1603231"/>
            <a:ext cx="348225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포인터 배열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pary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이용해 표준입력을 받아 다시 원래 변수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a, b, c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001853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포인터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형변환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66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81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pointerarray.c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4" y="2551462"/>
            <a:ext cx="3482260" cy="1487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err="1">
                <a:latin typeface="+mn-ea"/>
              </a:rPr>
              <a:t>반복문</a:t>
            </a:r>
            <a:r>
              <a:rPr lang="ko-KR" altLang="en-US" sz="1200" dirty="0">
                <a:latin typeface="+mn-ea"/>
              </a:rPr>
              <a:t> 내부 </a:t>
            </a:r>
            <a:r>
              <a:rPr lang="en-US" altLang="ko-KR" sz="1200" dirty="0" err="1">
                <a:latin typeface="+mn-ea"/>
              </a:rPr>
              <a:t>scanf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표준입력값이</a:t>
            </a:r>
            <a:r>
              <a:rPr lang="ko-KR" altLang="en-US" sz="1200" dirty="0">
                <a:latin typeface="+mn-ea"/>
              </a:rPr>
              <a:t> 저장되는 </a:t>
            </a:r>
            <a:r>
              <a:rPr lang="ko-KR" altLang="en-US" sz="1200" dirty="0" err="1">
                <a:latin typeface="+mn-ea"/>
              </a:rPr>
              <a:t>실인자로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pary</a:t>
            </a:r>
            <a:r>
              <a:rPr lang="en-US" altLang="ko-KR" sz="1200" dirty="0">
                <a:latin typeface="+mn-ea"/>
              </a:rPr>
              <a:t>[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]</a:t>
            </a:r>
            <a:r>
              <a:rPr lang="ko-KR" altLang="en-US" sz="1200" dirty="0">
                <a:latin typeface="+mn-ea"/>
              </a:rPr>
              <a:t>를 사용하는 것에 </a:t>
            </a:r>
            <a:r>
              <a:rPr lang="ko-KR" altLang="en-US" sz="1200" dirty="0" smtClean="0">
                <a:latin typeface="+mn-ea"/>
              </a:rPr>
              <a:t>주의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일반변수라면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주소연산자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&amp;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앞에 붙어야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하나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4"/>
              </a:buBlip>
            </a:pP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pary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[</a:t>
            </a:r>
            <a:r>
              <a:rPr lang="en-US" altLang="ko-KR" sz="1200" dirty="0" err="1" smtClean="0">
                <a:solidFill>
                  <a:srgbClr val="7030A0"/>
                </a:solidFill>
                <a:latin typeface="+mn-ea"/>
              </a:rPr>
              <a:t>i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]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저장할 주소이므로 그대로 사용</a:t>
            </a:r>
            <a:endParaRPr lang="en-US" altLang="ko-KR" sz="1200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90" y="312332"/>
            <a:ext cx="5036916" cy="6257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" y="4261362"/>
            <a:ext cx="4784945" cy="17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이차원 배열 포인터</a:t>
            </a:r>
            <a:r>
              <a:rPr lang="en-US" altLang="ko-KR" dirty="0"/>
              <a:t>(pointer to array)</a:t>
            </a:r>
            <a:r>
              <a:rPr lang="ko-KR" altLang="en-US" dirty="0" smtClean="0"/>
              <a:t> </a:t>
            </a:r>
            <a:r>
              <a:rPr lang="ko-KR" altLang="en-US" dirty="0"/>
              <a:t>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53" y="1168588"/>
            <a:ext cx="4870960" cy="3365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53" y="4691039"/>
            <a:ext cx="4876847" cy="191996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02874" y="1310660"/>
            <a:ext cx="3497757" cy="522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*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포인터 변수에 저장 가능</a:t>
            </a:r>
          </a:p>
          <a:p>
            <a:r>
              <a:rPr lang="ko-KR" altLang="en-US" dirty="0" smtClean="0"/>
              <a:t>이차원 배열 </a:t>
            </a:r>
            <a:r>
              <a:rPr lang="en-US" altLang="ko-KR" dirty="0" err="1" smtClean="0"/>
              <a:t>ary</a:t>
            </a:r>
            <a:r>
              <a:rPr lang="en-US" altLang="ko-KR" dirty="0" smtClean="0"/>
              <a:t>[][4]</a:t>
            </a:r>
            <a:r>
              <a:rPr lang="ko-KR" altLang="en-US" dirty="0" smtClean="0"/>
              <a:t>의 주소를 저장</a:t>
            </a:r>
          </a:p>
          <a:p>
            <a:pPr lvl="1"/>
            <a:r>
              <a:rPr lang="ko-KR" altLang="en-US" dirty="0" smtClean="0"/>
              <a:t>배열 포인터 변수 </a:t>
            </a:r>
            <a:r>
              <a:rPr lang="en-US" altLang="ko-KR" dirty="0" err="1" smtClean="0"/>
              <a:t>ptr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문장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(*</a:t>
            </a:r>
            <a:r>
              <a:rPr lang="en-US" altLang="ko-KR" dirty="0" err="1" smtClean="0"/>
              <a:t>ptr</a:t>
            </a:r>
            <a:r>
              <a:rPr lang="en-US" altLang="ko-KR" dirty="0" smtClean="0"/>
              <a:t>)[4];</a:t>
            </a:r>
            <a:r>
              <a:rPr lang="ko-KR" altLang="en-US" dirty="0" smtClean="0"/>
              <a:t>로 선언</a:t>
            </a:r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는 가리키는 이차원 배열에서의 열 크기</a:t>
            </a:r>
          </a:p>
          <a:p>
            <a:pPr lvl="2"/>
            <a:r>
              <a:rPr lang="ko-KR" altLang="en-US" dirty="0" smtClean="0"/>
              <a:t>포인터 변수는 열 크기에 따라 변수 선언이 달라짐</a:t>
            </a:r>
          </a:p>
          <a:p>
            <a:pPr lvl="2"/>
            <a:r>
              <a:rPr lang="ko-KR" altLang="en-US" dirty="0" smtClean="0"/>
              <a:t>괄호 </a:t>
            </a:r>
            <a:r>
              <a:rPr lang="en-US" altLang="ko-KR" dirty="0" smtClean="0"/>
              <a:t>(*</a:t>
            </a:r>
            <a:r>
              <a:rPr lang="en-US" altLang="ko-KR" dirty="0" err="1" smtClean="0"/>
              <a:t>ptr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반드시 필요</a:t>
            </a:r>
          </a:p>
          <a:p>
            <a:pPr lvl="1"/>
            <a:r>
              <a:rPr lang="ko-KR" altLang="en-US" dirty="0" smtClean="0"/>
              <a:t>괄호가 없는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*</a:t>
            </a:r>
            <a:r>
              <a:rPr lang="en-US" altLang="ko-KR" dirty="0" err="1" smtClean="0"/>
              <a:t>ptr</a:t>
            </a:r>
            <a:r>
              <a:rPr lang="en-US" altLang="ko-KR" dirty="0" smtClean="0"/>
              <a:t>[4];</a:t>
            </a:r>
          </a:p>
          <a:p>
            <a:pPr lvl="2"/>
            <a:r>
              <a:rPr lang="ko-KR" altLang="en-US" dirty="0" smtClean="0"/>
              <a:t>바로 전에 배운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포인터 변수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개를 선언하는 포인터 배열 선언문장</a:t>
            </a:r>
          </a:p>
          <a:p>
            <a:pPr lvl="1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875" y="990788"/>
            <a:ext cx="7835179" cy="43917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인 </a:t>
            </a:r>
            <a:r>
              <a:rPr lang="ko-KR" altLang="en-US" dirty="0" err="1"/>
              <a:t>일차원</a:t>
            </a:r>
            <a:r>
              <a:rPr lang="ko-KR" altLang="en-US" dirty="0"/>
              <a:t> 배열 </a:t>
            </a:r>
            <a:r>
              <a:rPr lang="en-US" altLang="ko-KR" dirty="0" err="1"/>
              <a:t>int</a:t>
            </a:r>
            <a:r>
              <a:rPr lang="en-US" altLang="ko-KR" dirty="0"/>
              <a:t> a[]</a:t>
            </a:r>
            <a:r>
              <a:rPr lang="ko-KR" altLang="en-US" dirty="0"/>
              <a:t>의 </a:t>
            </a:r>
            <a:r>
              <a:rPr lang="ko-KR" altLang="en-US" dirty="0" smtClean="0"/>
              <a:t>주소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74211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배열이름 </a:t>
            </a:r>
            <a:r>
              <a:rPr lang="en-US" altLang="ko-KR" dirty="0"/>
              <a:t>a</a:t>
            </a:r>
            <a:r>
              <a:rPr lang="ko-KR" altLang="en-US" dirty="0"/>
              <a:t>는 포인터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/>
              <a:t>p</a:t>
            </a:r>
            <a:r>
              <a:rPr lang="ko-KR" altLang="en-US" dirty="0"/>
              <a:t>는 포인터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a </a:t>
            </a:r>
            <a:r>
              <a:rPr lang="ko-KR" altLang="en-US" dirty="0"/>
              <a:t>모두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a </a:t>
            </a:r>
            <a:r>
              <a:rPr lang="ko-KR" altLang="en-US" dirty="0"/>
              <a:t>첫 원소의 </a:t>
            </a:r>
            <a:r>
              <a:rPr lang="ko-KR" altLang="en-US" dirty="0" err="1"/>
              <a:t>주소값을</a:t>
            </a:r>
            <a:r>
              <a:rPr lang="ko-KR" altLang="en-US" dirty="0"/>
              <a:t> </a:t>
            </a:r>
            <a:r>
              <a:rPr lang="ko-KR" altLang="en-US" dirty="0" smtClean="0"/>
              <a:t>가짐</a:t>
            </a:r>
            <a:endParaRPr lang="en-US" altLang="ko-KR" dirty="0"/>
          </a:p>
          <a:p>
            <a:pPr lvl="1"/>
            <a:r>
              <a:rPr lang="en-US" altLang="ko-KR" dirty="0" smtClean="0"/>
              <a:t>p</a:t>
            </a:r>
            <a:r>
              <a:rPr lang="ko-KR" altLang="en-US" dirty="0"/>
              <a:t>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</a:t>
            </a:r>
            <a:r>
              <a:rPr lang="en-US" altLang="ko-KR" dirty="0"/>
              <a:t>++ </a:t>
            </a:r>
            <a:r>
              <a:rPr lang="ko-KR" altLang="en-US" dirty="0"/>
              <a:t>또는 </a:t>
            </a:r>
            <a:r>
              <a:rPr lang="en-US" altLang="ko-KR" dirty="0"/>
              <a:t>++p </a:t>
            </a:r>
            <a:r>
              <a:rPr lang="ko-KR" altLang="en-US" dirty="0"/>
              <a:t>연산이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dirty="0" err="1"/>
              <a:t>sizeof</a:t>
            </a:r>
            <a:r>
              <a:rPr lang="en-US" altLang="ko-KR" dirty="0"/>
              <a:t>(p)</a:t>
            </a:r>
            <a:r>
              <a:rPr lang="ko-KR" altLang="en-US" dirty="0"/>
              <a:t>은 단순히 포인터의 크기인 </a:t>
            </a:r>
            <a:r>
              <a:rPr lang="en-US" altLang="ko-KR" dirty="0"/>
              <a:t>4</a:t>
            </a:r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/>
              <a:t>는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</a:t>
            </a:r>
            <a:r>
              <a:rPr lang="en-US" altLang="ko-KR" dirty="0"/>
              <a:t>++ </a:t>
            </a:r>
            <a:r>
              <a:rPr lang="ko-KR" altLang="en-US" dirty="0"/>
              <a:t>또는 </a:t>
            </a:r>
            <a:r>
              <a:rPr lang="en-US" altLang="ko-KR" dirty="0"/>
              <a:t>++a </a:t>
            </a:r>
            <a:r>
              <a:rPr lang="ko-KR" altLang="en-US" dirty="0"/>
              <a:t>연산을 </a:t>
            </a:r>
            <a:r>
              <a:rPr lang="ko-KR" altLang="en-US" dirty="0" smtClean="0"/>
              <a:t>수행 불가능</a:t>
            </a:r>
            <a:endParaRPr lang="en-US" altLang="ko-KR" dirty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(a</a:t>
            </a:r>
            <a:r>
              <a:rPr lang="en-US" altLang="ko-KR" dirty="0"/>
              <a:t>)</a:t>
            </a:r>
            <a:r>
              <a:rPr lang="ko-KR" altLang="en-US" dirty="0"/>
              <a:t>는 배열의 총 바이트 크기인 </a:t>
            </a:r>
            <a:r>
              <a:rPr lang="en-US" altLang="ko-KR" dirty="0"/>
              <a:t>20 = (5*4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배열이름이 </a:t>
            </a:r>
            <a:r>
              <a:rPr lang="ko-KR" altLang="en-US" dirty="0"/>
              <a:t>대입된 배열 포인터 변수 </a:t>
            </a:r>
            <a:r>
              <a:rPr lang="en-US" altLang="ko-KR" dirty="0" smtClean="0"/>
              <a:t>p</a:t>
            </a:r>
          </a:p>
          <a:p>
            <a:pPr lvl="2"/>
            <a:r>
              <a:rPr lang="en-US" altLang="ko-KR" dirty="0" smtClean="0"/>
              <a:t>a[</a:t>
            </a:r>
            <a:r>
              <a:rPr lang="en-US" altLang="ko-KR" dirty="0" err="1" smtClean="0"/>
              <a:t>i</a:t>
            </a:r>
            <a:r>
              <a:rPr lang="en-US" altLang="ko-KR" dirty="0"/>
              <a:t>]</a:t>
            </a:r>
            <a:r>
              <a:rPr lang="ko-KR" altLang="en-US" dirty="0"/>
              <a:t>와 같이 </a:t>
            </a:r>
            <a:r>
              <a:rPr lang="en-US" altLang="ko-KR" dirty="0"/>
              <a:t>p[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로 배열 </a:t>
            </a:r>
            <a:r>
              <a:rPr lang="en-US" altLang="ko-KR" dirty="0"/>
              <a:t>a</a:t>
            </a:r>
            <a:r>
              <a:rPr lang="ko-KR" altLang="en-US" dirty="0"/>
              <a:t>의 모든 원소를 </a:t>
            </a:r>
            <a:r>
              <a:rPr lang="ko-KR" altLang="en-US" dirty="0" smtClean="0"/>
              <a:t>참조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 </a:t>
            </a:r>
            <a:r>
              <a:rPr lang="ko-KR" altLang="en-US" dirty="0"/>
              <a:t>포인터 활용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87" y="4351987"/>
            <a:ext cx="5270513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배열 선언과 초기화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이차원 </a:t>
            </a:r>
            <a:r>
              <a:rPr lang="ko-KR" altLang="en-US" dirty="0"/>
              <a:t>배열 소스에서 변수이름 </a:t>
            </a:r>
            <a:r>
              <a:rPr lang="en-US" altLang="ko-KR" dirty="0" err="1"/>
              <a:t>ary</a:t>
            </a:r>
            <a:r>
              <a:rPr lang="ko-KR" altLang="en-US" dirty="0"/>
              <a:t>는 배열을 대표하는 </a:t>
            </a:r>
            <a:r>
              <a:rPr lang="ko-KR" altLang="en-US" dirty="0" smtClean="0"/>
              <a:t>배열이름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/>
              <a:t>ptr</a:t>
            </a:r>
            <a:r>
              <a:rPr lang="ko-KR" altLang="en-US" dirty="0"/>
              <a:t>은 열의 수가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인 </a:t>
            </a:r>
            <a:r>
              <a:rPr lang="ko-KR" altLang="en-US" dirty="0"/>
              <a:t>이차원 배열의 </a:t>
            </a:r>
            <a:r>
              <a:rPr lang="ko-KR" altLang="en-US" dirty="0" err="1"/>
              <a:t>주소값을</a:t>
            </a:r>
            <a:r>
              <a:rPr lang="ko-KR" altLang="en-US" dirty="0"/>
              <a:t> 저장할 수 있는 배열 </a:t>
            </a:r>
            <a:r>
              <a:rPr lang="ko-KR" altLang="en-US" dirty="0" smtClean="0"/>
              <a:t>포인터</a:t>
            </a:r>
            <a:endParaRPr lang="en-US" altLang="ko-KR" dirty="0"/>
          </a:p>
          <a:p>
            <a:pPr lvl="1"/>
            <a:r>
              <a:rPr lang="ko-KR" altLang="en-US" dirty="0" smtClean="0"/>
              <a:t>변수 </a:t>
            </a:r>
            <a:r>
              <a:rPr lang="en-US" altLang="ko-KR" dirty="0" err="1"/>
              <a:t>ptr</a:t>
            </a:r>
            <a:r>
              <a:rPr lang="ko-KR" altLang="en-US" dirty="0"/>
              <a:t>은 배열 </a:t>
            </a:r>
            <a:r>
              <a:rPr lang="en-US" altLang="ko-KR" dirty="0" err="1"/>
              <a:t>ary</a:t>
            </a:r>
            <a:r>
              <a:rPr lang="en-US" altLang="ko-KR" dirty="0"/>
              <a:t> </a:t>
            </a:r>
            <a:r>
              <a:rPr lang="ko-KR" altLang="en-US" dirty="0"/>
              <a:t>첫 원소의 </a:t>
            </a:r>
            <a:r>
              <a:rPr lang="ko-KR" altLang="en-US" dirty="0" err="1" smtClean="0"/>
              <a:t>주소값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 </a:t>
            </a:r>
            <a:r>
              <a:rPr lang="ko-KR" altLang="en-US" dirty="0"/>
              <a:t>첫 원소를 참조하려면 **</a:t>
            </a:r>
            <a:r>
              <a:rPr lang="en-US" altLang="ko-KR" dirty="0" err="1"/>
              <a:t>ptr</a:t>
            </a:r>
            <a:r>
              <a:rPr lang="ko-KR" altLang="en-US" dirty="0"/>
              <a:t>을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lvl="1"/>
            <a:r>
              <a:rPr lang="ko-KR" altLang="en-US" dirty="0" err="1" smtClean="0"/>
              <a:t>연산식</a:t>
            </a:r>
            <a:r>
              <a:rPr lang="ko-KR" altLang="en-US" dirty="0" smtClean="0"/>
              <a:t> </a:t>
            </a:r>
            <a:r>
              <a:rPr lang="ko-KR" altLang="en-US" dirty="0"/>
              <a:t>**</a:t>
            </a:r>
            <a:r>
              <a:rPr lang="en-US" altLang="ko-KR" dirty="0" err="1"/>
              <a:t>ptr</a:t>
            </a:r>
            <a:r>
              <a:rPr lang="en-US" altLang="ko-KR" dirty="0" smtClean="0"/>
              <a:t>++</a:t>
            </a:r>
          </a:p>
          <a:p>
            <a:pPr lvl="2"/>
            <a:r>
              <a:rPr lang="ko-KR" altLang="en-US" dirty="0" smtClean="0"/>
              <a:t>**</a:t>
            </a:r>
            <a:r>
              <a:rPr lang="en-US" altLang="ko-KR" dirty="0"/>
              <a:t>(</a:t>
            </a:r>
            <a:r>
              <a:rPr lang="en-US" altLang="ko-KR" dirty="0" err="1"/>
              <a:t>ptr</a:t>
            </a:r>
            <a:r>
              <a:rPr lang="en-US" altLang="ko-KR" dirty="0"/>
              <a:t>++)</a:t>
            </a:r>
            <a:r>
              <a:rPr lang="ko-KR" altLang="en-US" dirty="0"/>
              <a:t>와 같으며 현재 포인터가 가리키는 </a:t>
            </a:r>
            <a:r>
              <a:rPr lang="ko-KR" altLang="en-US" dirty="0" smtClean="0"/>
              <a:t>원소를 </a:t>
            </a:r>
            <a:r>
              <a:rPr lang="ko-KR" altLang="en-US" dirty="0"/>
              <a:t>참조하고 </a:t>
            </a:r>
            <a:r>
              <a:rPr lang="en-US" altLang="ko-KR" dirty="0" err="1"/>
              <a:t>ptr</a:t>
            </a:r>
            <a:r>
              <a:rPr lang="ko-KR" altLang="en-US" dirty="0"/>
              <a:t>을 하나 증가시켜 다음 원소를 가리키게 하는 </a:t>
            </a:r>
            <a:r>
              <a:rPr lang="ko-KR" altLang="en-US" dirty="0" err="1" smtClean="0"/>
              <a:t>연산식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*( </a:t>
            </a:r>
            <a:r>
              <a:rPr lang="en-US" altLang="ko-KR" dirty="0" err="1"/>
              <a:t>ary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+ j )</a:t>
            </a:r>
            <a:r>
              <a:rPr lang="ko-KR" altLang="en-US" dirty="0"/>
              <a:t>와 *</a:t>
            </a:r>
            <a:r>
              <a:rPr lang="en-US" altLang="ko-KR" dirty="0"/>
              <a:t>( </a:t>
            </a:r>
            <a:r>
              <a:rPr lang="en-US" altLang="ko-KR" dirty="0" err="1"/>
              <a:t>ptr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+ j 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*( *(</a:t>
            </a:r>
            <a:r>
              <a:rPr lang="en-US" altLang="ko-KR" dirty="0" err="1"/>
              <a:t>ary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/>
              <a:t>) + j )</a:t>
            </a:r>
            <a:r>
              <a:rPr lang="ko-KR" altLang="en-US" dirty="0"/>
              <a:t>와 *</a:t>
            </a:r>
            <a:r>
              <a:rPr lang="en-US" altLang="ko-KR" dirty="0"/>
              <a:t>( *(</a:t>
            </a:r>
            <a:r>
              <a:rPr lang="en-US" altLang="ko-KR" dirty="0" err="1"/>
              <a:t>ptr</a:t>
            </a:r>
            <a:r>
              <a:rPr lang="en-US" altLang="ko-KR" dirty="0"/>
              <a:t> + </a:t>
            </a:r>
            <a:r>
              <a:rPr lang="en-US" altLang="ko-KR" dirty="0" err="1"/>
              <a:t>i</a:t>
            </a:r>
            <a:r>
              <a:rPr lang="en-US" altLang="ko-KR" dirty="0"/>
              <a:t>) + j )</a:t>
            </a:r>
          </a:p>
          <a:p>
            <a:pPr lvl="2"/>
            <a:r>
              <a:rPr lang="ko-KR" altLang="en-US" dirty="0" smtClean="0"/>
              <a:t>모두 </a:t>
            </a:r>
            <a:r>
              <a:rPr lang="en-US" altLang="ko-KR" dirty="0"/>
              <a:t>(i+1) </a:t>
            </a:r>
            <a:r>
              <a:rPr lang="ko-KR" altLang="en-US" dirty="0"/>
              <a:t>행</a:t>
            </a:r>
            <a:r>
              <a:rPr lang="en-US" altLang="ko-KR" dirty="0"/>
              <a:t>, (j+1)</a:t>
            </a:r>
            <a:r>
              <a:rPr lang="ko-KR" altLang="en-US" dirty="0"/>
              <a:t>열의 원소를 </a:t>
            </a:r>
            <a:r>
              <a:rPr lang="ko-KR" altLang="en-US" dirty="0" smtClean="0"/>
              <a:t>참조</a:t>
            </a:r>
            <a:endParaRPr lang="en-US" altLang="ko-KR" dirty="0"/>
          </a:p>
          <a:p>
            <a:pPr lvl="1"/>
            <a:r>
              <a:rPr lang="en-US" altLang="ko-KR" dirty="0" err="1" smtClean="0"/>
              <a:t>sizeof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ary</a:t>
            </a:r>
            <a:r>
              <a:rPr lang="en-US" altLang="ko-KR" dirty="0"/>
              <a:t>)</a:t>
            </a:r>
            <a:r>
              <a:rPr lang="ko-KR" altLang="en-US" dirty="0"/>
              <a:t>는 배열의 총 크기인 </a:t>
            </a:r>
            <a:r>
              <a:rPr lang="en-US" altLang="ko-KR" dirty="0"/>
              <a:t>32 = (4*2*4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ptr</a:t>
            </a:r>
            <a:r>
              <a:rPr lang="en-US" altLang="ko-KR" dirty="0"/>
              <a:t>)</a:t>
            </a:r>
            <a:r>
              <a:rPr lang="ko-KR" altLang="en-US" dirty="0"/>
              <a:t>은 단순히 포인터의 크기인 </a:t>
            </a:r>
            <a:r>
              <a:rPr lang="en-US" altLang="ko-KR" dirty="0" smtClean="0"/>
              <a:t>4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이차원 </a:t>
            </a:r>
            <a:r>
              <a:rPr lang="ko-KR" altLang="en-US" dirty="0"/>
              <a:t>배열 포인터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99" y="4541957"/>
            <a:ext cx="4434155" cy="21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6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배열크기 계산방법</a:t>
            </a:r>
          </a:p>
          <a:p>
            <a:pPr lvl="1"/>
            <a:r>
              <a:rPr lang="ko-KR" altLang="en-US" dirty="0" smtClean="0"/>
              <a:t>저장공간의 </a:t>
            </a:r>
            <a:r>
              <a:rPr lang="ko-KR" altLang="en-US" dirty="0"/>
              <a:t>크기를 </a:t>
            </a:r>
            <a:r>
              <a:rPr lang="ko-KR" altLang="en-US" dirty="0" smtClean="0"/>
              <a:t>바이트 </a:t>
            </a:r>
            <a:r>
              <a:rPr lang="ko-KR" altLang="en-US" dirty="0"/>
              <a:t>수로 반환하는 연산자 </a:t>
            </a:r>
            <a:r>
              <a:rPr lang="en-US" altLang="ko-KR" dirty="0" err="1"/>
              <a:t>sizeof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ko-KR" altLang="en-US" dirty="0"/>
              <a:t>배열이름</a:t>
            </a:r>
            <a:r>
              <a:rPr lang="en-US" altLang="ko-KR" dirty="0"/>
              <a:t>) /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ko-KR" altLang="en-US" dirty="0"/>
              <a:t>배열원소</a:t>
            </a:r>
            <a:r>
              <a:rPr lang="en-US" altLang="ko-KR" dirty="0"/>
              <a:t>) )</a:t>
            </a:r>
            <a:r>
              <a:rPr lang="ko-KR" altLang="en-US" dirty="0"/>
              <a:t>의 결과는 </a:t>
            </a:r>
            <a:r>
              <a:rPr lang="ko-KR" altLang="en-US" dirty="0" smtClean="0"/>
              <a:t>배열크기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/>
              <a:t>(</a:t>
            </a:r>
            <a:r>
              <a:rPr lang="ko-KR" altLang="en-US" dirty="0"/>
              <a:t>배열이름</a:t>
            </a:r>
            <a:r>
              <a:rPr lang="en-US" altLang="ko-KR" dirty="0"/>
              <a:t>)</a:t>
            </a:r>
            <a:r>
              <a:rPr lang="ko-KR" altLang="en-US" dirty="0"/>
              <a:t>은 배열의 전체 공간의 바이트 </a:t>
            </a:r>
            <a:r>
              <a:rPr lang="ko-KR" altLang="en-US" dirty="0" smtClean="0"/>
              <a:t>수</a:t>
            </a:r>
            <a:endParaRPr lang="en-US" altLang="ko-KR" dirty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/>
              <a:t>(</a:t>
            </a:r>
            <a:r>
              <a:rPr lang="ko-KR" altLang="en-US" dirty="0"/>
              <a:t>배열원소</a:t>
            </a:r>
            <a:r>
              <a:rPr lang="en-US" altLang="ko-KR" dirty="0"/>
              <a:t>)</a:t>
            </a:r>
            <a:r>
              <a:rPr lang="ko-KR" altLang="en-US" dirty="0"/>
              <a:t>는 배열원소 하나의 바이트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배열크기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57" y="2969464"/>
            <a:ext cx="6647543" cy="22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3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이차원 배열 </a:t>
            </a:r>
            <a:r>
              <a:rPr lang="en-US" altLang="ko-KR" dirty="0"/>
              <a:t>x</a:t>
            </a:r>
            <a:r>
              <a:rPr lang="en-US" altLang="ko-KR" dirty="0" smtClean="0"/>
              <a:t>[][]</a:t>
            </a:r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배열의 행의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 </a:t>
            </a:r>
            <a:r>
              <a:rPr lang="en-US" altLang="ko-KR" dirty="0" err="1"/>
              <a:t>sizeof</a:t>
            </a:r>
            <a:r>
              <a:rPr lang="en-US" altLang="ko-KR" dirty="0"/>
              <a:t>(x) / </a:t>
            </a:r>
            <a:r>
              <a:rPr lang="en-US" altLang="ko-KR" dirty="0" err="1"/>
              <a:t>sizeof</a:t>
            </a:r>
            <a:r>
              <a:rPr lang="en-US" altLang="ko-KR" dirty="0"/>
              <a:t>(x[0]) )</a:t>
            </a:r>
            <a:r>
              <a:rPr lang="ko-KR" altLang="en-US" dirty="0"/>
              <a:t>로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2"/>
            <a:r>
              <a:rPr lang="en-US" altLang="ko-KR" dirty="0" err="1"/>
              <a:t>sizeof</a:t>
            </a:r>
            <a:r>
              <a:rPr lang="en-US" altLang="ko-KR" dirty="0"/>
              <a:t>(x)</a:t>
            </a:r>
          </a:p>
          <a:p>
            <a:pPr lvl="3"/>
            <a:r>
              <a:rPr lang="ko-KR" altLang="en-US" dirty="0"/>
              <a:t>배열 전체의 바이트 수</a:t>
            </a:r>
            <a:endParaRPr lang="en-US" altLang="ko-KR" dirty="0"/>
          </a:p>
          <a:p>
            <a:pPr lvl="2"/>
            <a:r>
              <a:rPr lang="en-US" altLang="ko-KR" dirty="0" err="1"/>
              <a:t>sizeof</a:t>
            </a:r>
            <a:r>
              <a:rPr lang="en-US" altLang="ko-KR" dirty="0"/>
              <a:t>(x[0])</a:t>
            </a:r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행의 바이트 수</a:t>
            </a:r>
            <a:endParaRPr lang="en-US" altLang="ko-KR" dirty="0"/>
          </a:p>
          <a:p>
            <a:pPr lvl="1"/>
            <a:r>
              <a:rPr lang="ko-KR" altLang="en-US" dirty="0" smtClean="0"/>
              <a:t>이차원 </a:t>
            </a:r>
            <a:r>
              <a:rPr lang="ko-KR" altLang="en-US" dirty="0"/>
              <a:t>배열의 열의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 </a:t>
            </a:r>
            <a:r>
              <a:rPr lang="en-US" altLang="ko-KR" dirty="0" err="1"/>
              <a:t>sizeof</a:t>
            </a:r>
            <a:r>
              <a:rPr lang="en-US" altLang="ko-KR" dirty="0"/>
              <a:t>(x[0]) / </a:t>
            </a:r>
            <a:r>
              <a:rPr lang="en-US" altLang="ko-KR" dirty="0" err="1"/>
              <a:t>sizeof</a:t>
            </a:r>
            <a:r>
              <a:rPr lang="en-US" altLang="ko-KR" dirty="0"/>
              <a:t>(x[0][0]) )</a:t>
            </a:r>
            <a:r>
              <a:rPr lang="ko-KR" altLang="en-US" dirty="0"/>
              <a:t>로 </a:t>
            </a:r>
            <a:r>
              <a:rPr lang="ko-KR" altLang="en-US" dirty="0" smtClean="0"/>
              <a:t>계산</a:t>
            </a:r>
            <a:endParaRPr lang="en-US" altLang="ko-KR" dirty="0"/>
          </a:p>
          <a:p>
            <a:pPr lvl="2"/>
            <a:r>
              <a:rPr lang="en-US" altLang="ko-KR" dirty="0" err="1" smtClean="0"/>
              <a:t>sizeof</a:t>
            </a:r>
            <a:r>
              <a:rPr lang="en-US" altLang="ko-KR" dirty="0" smtClean="0"/>
              <a:t>(x[0</a:t>
            </a:r>
            <a:r>
              <a:rPr lang="en-US" altLang="ko-KR" dirty="0"/>
              <a:t>][0</a:t>
            </a:r>
            <a:r>
              <a:rPr lang="en-US" altLang="ko-KR" dirty="0" smtClean="0"/>
              <a:t>])</a:t>
            </a:r>
          </a:p>
          <a:p>
            <a:pPr lvl="3"/>
            <a:r>
              <a:rPr lang="ko-KR" altLang="en-US" dirty="0" smtClean="0"/>
              <a:t>첫 </a:t>
            </a:r>
            <a:r>
              <a:rPr lang="ko-KR" altLang="en-US" dirty="0"/>
              <a:t>번째 원소의 바이트 </a:t>
            </a:r>
            <a:r>
              <a:rPr lang="ko-KR" altLang="en-US" dirty="0" smtClean="0"/>
              <a:t>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이차원 배열크기 계산방법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00" y="4268870"/>
            <a:ext cx="6186157" cy="22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50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배열에서의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여러 크기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5" y="1603231"/>
            <a:ext cx="348225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일차원과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이차원 배열에서 배열 전체 및 원소의 크기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663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817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arraysize.c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3" y="2518228"/>
            <a:ext cx="5299870" cy="863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70" y="520392"/>
            <a:ext cx="5299870" cy="59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3" y="2992967"/>
            <a:ext cx="4533444" cy="96623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886613"/>
            <a:ext cx="8571053" cy="5458162"/>
          </a:xfrm>
        </p:spPr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로 선언된 이차원 배열 </a:t>
            </a:r>
            <a:r>
              <a:rPr lang="en-US" altLang="ko-KR" dirty="0" err="1"/>
              <a:t>abc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행의 첫 주소와 </a:t>
            </a:r>
            <a:r>
              <a:rPr lang="en-US" altLang="ko-KR" dirty="0"/>
              <a:t>2</a:t>
            </a:r>
            <a:r>
              <a:rPr lang="ko-KR" altLang="en-US" dirty="0"/>
              <a:t>행의 모든 원소의 주소와 값을 출력</a:t>
            </a:r>
          </a:p>
          <a:p>
            <a:pPr lvl="1"/>
            <a:r>
              <a:rPr lang="ko-KR" altLang="en-US" dirty="0" smtClean="0"/>
              <a:t>필요한 </a:t>
            </a:r>
            <a:r>
              <a:rPr lang="ko-KR" altLang="en-US" dirty="0"/>
              <a:t>행수와 </a:t>
            </a:r>
            <a:r>
              <a:rPr lang="ko-KR" altLang="en-US" dirty="0" smtClean="0"/>
              <a:t>열수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각각 </a:t>
            </a:r>
            <a:r>
              <a:rPr lang="ko-KR" altLang="en-US" dirty="0"/>
              <a:t>변수 </a:t>
            </a:r>
            <a:r>
              <a:rPr lang="en-US" altLang="ko-KR" dirty="0" err="1"/>
              <a:t>rowsize</a:t>
            </a:r>
            <a:r>
              <a:rPr lang="ko-KR" altLang="en-US" dirty="0"/>
              <a:t>와 </a:t>
            </a:r>
            <a:r>
              <a:rPr lang="en-US" altLang="ko-KR" dirty="0" err="1" smtClean="0"/>
              <a:t>colsize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연산식을</a:t>
            </a:r>
            <a:r>
              <a:rPr lang="ko-KR" altLang="en-US" dirty="0" smtClean="0"/>
              <a:t> </a:t>
            </a:r>
            <a:r>
              <a:rPr lang="ko-KR" altLang="en-US" dirty="0"/>
              <a:t>사용해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행의 주소를 표현하는 </a:t>
            </a:r>
            <a:r>
              <a:rPr lang="en-US" altLang="ko-KR" dirty="0" err="1"/>
              <a:t>abc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를 고려하여 </a:t>
            </a:r>
            <a:r>
              <a:rPr lang="ko-KR" altLang="en-US" dirty="0" smtClean="0"/>
              <a:t>코딩</a:t>
            </a:r>
            <a:endParaRPr lang="en-US" altLang="ko-KR" dirty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행만을 생각한다면 </a:t>
            </a:r>
            <a:r>
              <a:rPr lang="ko-KR" altLang="en-US" dirty="0" smtClean="0"/>
              <a:t>각 행을 </a:t>
            </a:r>
            <a:r>
              <a:rPr lang="ko-KR" altLang="en-US" dirty="0" err="1"/>
              <a:t>일차원</a:t>
            </a:r>
            <a:r>
              <a:rPr lang="ko-KR" altLang="en-US" dirty="0"/>
              <a:t> 배열로 </a:t>
            </a:r>
            <a:r>
              <a:rPr lang="ko-KR" altLang="en-US" dirty="0" smtClean="0"/>
              <a:t>간주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85351" y="310038"/>
            <a:ext cx="8715575" cy="40832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LAB </a:t>
            </a:r>
            <a:r>
              <a:rPr lang="ko-KR" altLang="en-US" dirty="0"/>
              <a:t>이차원 배열에서 각 행의 첫 주소와 </a:t>
            </a:r>
            <a:r>
              <a:rPr lang="en-US" altLang="ko-KR" dirty="0"/>
              <a:t>2</a:t>
            </a:r>
            <a:r>
              <a:rPr lang="ko-KR" altLang="en-US" dirty="0"/>
              <a:t>행의 모든 원소의 주소와 값을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9" y="4285939"/>
            <a:ext cx="4182133" cy="2237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67" y="2748035"/>
            <a:ext cx="4533443" cy="38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4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7"/>
            <a:ext cx="8363365" cy="3403827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  <a:r>
              <a:rPr lang="ko-KR" altLang="en-US" dirty="0" smtClean="0"/>
              <a:t>의 </a:t>
            </a:r>
            <a:r>
              <a:rPr lang="ko-KR" altLang="en-US" dirty="0"/>
              <a:t>필요성</a:t>
            </a:r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/>
              <a:t>명 학생 성적을 변수에 </a:t>
            </a:r>
            <a:r>
              <a:rPr lang="ko-KR" altLang="en-US" dirty="0" smtClean="0"/>
              <a:t>저장하려면 </a:t>
            </a:r>
            <a:r>
              <a:rPr lang="en-US" altLang="ko-KR" dirty="0"/>
              <a:t>40</a:t>
            </a:r>
            <a:r>
              <a:rPr lang="ko-KR" altLang="en-US" dirty="0"/>
              <a:t>개의 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변수들이 같은 배열이름으로 일정한 크기의 연속된 메모리에 저장되는 </a:t>
            </a:r>
            <a:r>
              <a:rPr lang="ko-KR" altLang="en-US" dirty="0" smtClean="0"/>
              <a:t>구조가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있다면 편리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변수를 </a:t>
            </a:r>
            <a:r>
              <a:rPr lang="ko-KR" altLang="en-US" dirty="0"/>
              <a:t>일일이 선언하는 번거로움을 </a:t>
            </a:r>
            <a:r>
              <a:rPr lang="ko-KR" altLang="en-US" dirty="0" smtClean="0"/>
              <a:t>해소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배열을 </a:t>
            </a:r>
            <a:r>
              <a:rPr lang="ko-KR" altLang="en-US" dirty="0"/>
              <a:t>구성하는 </a:t>
            </a:r>
            <a:r>
              <a:rPr lang="ko-KR" altLang="en-US" dirty="0" smtClean="0"/>
              <a:t>각각의 변수를 </a:t>
            </a:r>
            <a:r>
              <a:rPr lang="ko-KR" altLang="en-US" dirty="0"/>
              <a:t>참조하는 방법도 </a:t>
            </a:r>
            <a:r>
              <a:rPr lang="ko-KR" altLang="en-US" dirty="0" smtClean="0"/>
              <a:t>간편</a:t>
            </a:r>
            <a:endParaRPr lang="en-US" altLang="ko-KR" dirty="0" smtClean="0"/>
          </a:p>
          <a:p>
            <a:r>
              <a:rPr lang="ko-KR" altLang="en-US" dirty="0"/>
              <a:t>배열 정의</a:t>
            </a:r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자료유형의 저장공간인 원소를 동일한 크기로 지정된 배열크기만큼 확보한 연속된 </a:t>
            </a:r>
            <a:r>
              <a:rPr lang="ko-KR" altLang="en-US" dirty="0" smtClean="0"/>
              <a:t>저장공간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배열을 </a:t>
            </a:r>
            <a:r>
              <a:rPr lang="ko-KR" altLang="en-US" dirty="0"/>
              <a:t>구성하는 각각의 </a:t>
            </a:r>
            <a:r>
              <a:rPr lang="ko-KR" altLang="en-US" dirty="0" smtClean="0"/>
              <a:t>항목을 배열의 </a:t>
            </a:r>
            <a:r>
              <a:rPr lang="ko-KR" altLang="en-US" dirty="0"/>
              <a:t>원소</a:t>
            </a:r>
            <a:r>
              <a:rPr lang="en-US" altLang="ko-KR" dirty="0"/>
              <a:t>(elements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배열원소는 첨자</a:t>
            </a:r>
            <a:r>
              <a:rPr lang="en-US" altLang="ko-KR" dirty="0"/>
              <a:t>(index) </a:t>
            </a:r>
            <a:r>
              <a:rPr lang="ko-KR" altLang="en-US" dirty="0"/>
              <a:t>번호라는 숫자를 이용해 쉽게 접근</a:t>
            </a:r>
            <a:endParaRPr lang="en-US" altLang="ko-KR" dirty="0"/>
          </a:p>
          <a:p>
            <a:pPr lvl="2"/>
            <a:r>
              <a:rPr lang="ko-KR" altLang="en-US" dirty="0" smtClean="0"/>
              <a:t>배열이름</a:t>
            </a:r>
            <a:r>
              <a:rPr lang="en-US" altLang="ko-KR" dirty="0"/>
              <a:t>, </a:t>
            </a:r>
            <a:r>
              <a:rPr lang="ko-KR" altLang="en-US" dirty="0"/>
              <a:t>원소 자료유형</a:t>
            </a:r>
            <a:r>
              <a:rPr lang="en-US" altLang="ko-KR" dirty="0"/>
              <a:t>, </a:t>
            </a:r>
            <a:r>
              <a:rPr lang="ko-KR" altLang="en-US" dirty="0" smtClean="0"/>
              <a:t>배열크기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필요성과 정의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65" y="4394614"/>
            <a:ext cx="5651782" cy="21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원소자료유형 </a:t>
            </a:r>
            <a:r>
              <a:rPr lang="ko-KR" altLang="en-US" dirty="0"/>
              <a:t>배열이름</a:t>
            </a:r>
            <a:r>
              <a:rPr lang="en-US" altLang="ko-KR" dirty="0"/>
              <a:t>[</a:t>
            </a:r>
            <a:r>
              <a:rPr lang="ko-KR" altLang="en-US" dirty="0"/>
              <a:t>배열크기</a:t>
            </a:r>
            <a:r>
              <a:rPr lang="en-US" altLang="ko-KR" dirty="0" smtClean="0"/>
              <a:t>];</a:t>
            </a:r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data[10];</a:t>
            </a:r>
          </a:p>
          <a:p>
            <a:pPr lvl="1"/>
            <a:r>
              <a:rPr lang="ko-KR" altLang="en-US" dirty="0" smtClean="0"/>
              <a:t>배열크기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배열선언 </a:t>
            </a:r>
            <a:r>
              <a:rPr lang="ko-KR" altLang="en-US" dirty="0"/>
              <a:t>시 초기값 지정이 없다면 반드시 배열크기는 </a:t>
            </a:r>
            <a:r>
              <a:rPr lang="ko-KR" altLang="en-US" dirty="0" smtClean="0"/>
              <a:t>양의 </a:t>
            </a:r>
            <a:r>
              <a:rPr lang="ko-KR" altLang="en-US" dirty="0"/>
              <a:t>정수로 </a:t>
            </a:r>
            <a:r>
              <a:rPr lang="ko-KR" altLang="en-US" dirty="0" smtClean="0"/>
              <a:t>명시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대괄호</a:t>
            </a:r>
            <a:r>
              <a:rPr lang="en-US" altLang="ko-KR" dirty="0"/>
              <a:t>(bracket) </a:t>
            </a:r>
            <a:r>
              <a:rPr lang="ko-KR" altLang="en-US" dirty="0"/>
              <a:t>사이에 </a:t>
            </a:r>
            <a:r>
              <a:rPr lang="en-US" altLang="ko-KR" dirty="0"/>
              <a:t>[</a:t>
            </a:r>
            <a:r>
              <a:rPr lang="ko-KR" altLang="en-US" dirty="0"/>
              <a:t>배열크기</a:t>
            </a:r>
            <a:r>
              <a:rPr lang="en-US" altLang="ko-KR" dirty="0"/>
              <a:t>]</a:t>
            </a:r>
            <a:r>
              <a:rPr lang="ko-KR" altLang="en-US" dirty="0"/>
              <a:t>와 같이 </a:t>
            </a:r>
            <a:r>
              <a:rPr lang="ko-KR" altLang="en-US" dirty="0" smtClean="0"/>
              <a:t>기술</a:t>
            </a:r>
            <a:endParaRPr lang="en-US" altLang="ko-KR" dirty="0"/>
          </a:p>
          <a:p>
            <a:pPr lvl="2"/>
            <a:r>
              <a:rPr lang="ko-KR" altLang="en-US" dirty="0" smtClean="0"/>
              <a:t>양수 </a:t>
            </a:r>
            <a:r>
              <a:rPr lang="ko-KR" altLang="en-US" dirty="0"/>
              <a:t>정수로 </a:t>
            </a:r>
            <a:r>
              <a:rPr lang="ko-KR" altLang="en-US" dirty="0" err="1"/>
              <a:t>리터럴</a:t>
            </a:r>
            <a:r>
              <a:rPr lang="ko-KR" altLang="en-US" dirty="0"/>
              <a:t> 상수와 매크로 상수 또는 이들의 </a:t>
            </a:r>
            <a:r>
              <a:rPr lang="ko-KR" altLang="en-US" dirty="0" smtClean="0"/>
              <a:t>연산식이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변수와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/>
              <a:t>상수로는 배열의 크기를 </a:t>
            </a:r>
            <a:r>
              <a:rPr lang="ko-KR" altLang="en-US" dirty="0" smtClean="0"/>
              <a:t>지정 불가능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배열선언 구문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89" y="5535089"/>
            <a:ext cx="6113727" cy="994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89" y="3221878"/>
            <a:ext cx="6113727" cy="2142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5521" y="6267200"/>
            <a:ext cx="709222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[n + 4];</a:t>
            </a:r>
            <a:endParaRPr lang="ko-KR" altLang="en-US" sz="9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0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배열선언 후 배열원소에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배열이름 </a:t>
            </a:r>
            <a:r>
              <a:rPr lang="ko-KR" altLang="en-US" dirty="0"/>
              <a:t>뒤에 대괄호 사이 첨자</a:t>
            </a:r>
            <a:r>
              <a:rPr lang="en-US" altLang="ko-KR" dirty="0"/>
              <a:t>(index)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배열원소를 </a:t>
            </a:r>
            <a:r>
              <a:rPr lang="ko-KR" altLang="en-US" dirty="0"/>
              <a:t>접근하는 </a:t>
            </a:r>
            <a:r>
              <a:rPr lang="ko-KR" altLang="en-US" dirty="0" err="1"/>
              <a:t>첨자값은</a:t>
            </a:r>
            <a:r>
              <a:rPr lang="ko-KR" altLang="en-US" dirty="0"/>
              <a:t> </a:t>
            </a:r>
            <a:r>
              <a:rPr lang="en-US" altLang="ko-KR" dirty="0"/>
              <a:t>0, </a:t>
            </a:r>
            <a:r>
              <a:rPr lang="ko-KR" altLang="en-US" dirty="0"/>
              <a:t>다음 두 번째 원소는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en-US" dirty="0" smtClean="0"/>
              <a:t>그 </a:t>
            </a:r>
            <a:r>
              <a:rPr lang="ko-KR" altLang="en-US" dirty="0"/>
              <a:t>다음 원소를 </a:t>
            </a:r>
            <a:r>
              <a:rPr lang="ko-KR" altLang="en-US" dirty="0" smtClean="0"/>
              <a:t>접근하려면 순차적으로 </a:t>
            </a:r>
            <a:r>
              <a:rPr lang="en-US" altLang="ko-KR" dirty="0"/>
              <a:t>1</a:t>
            </a:r>
            <a:r>
              <a:rPr lang="ko-KR" altLang="en-US" dirty="0"/>
              <a:t>씩 </a:t>
            </a:r>
            <a:r>
              <a:rPr lang="ko-KR" altLang="en-US" dirty="0" smtClean="0"/>
              <a:t>증가</a:t>
            </a:r>
            <a:endParaRPr lang="en-US" altLang="ko-KR" dirty="0"/>
          </a:p>
          <a:p>
            <a:pPr lvl="2"/>
            <a:r>
              <a:rPr lang="ko-KR" altLang="en-US" dirty="0" smtClean="0"/>
              <a:t>배열에서 </a:t>
            </a:r>
            <a:r>
              <a:rPr lang="ko-KR" altLang="en-US" dirty="0"/>
              <a:t>유효한 첨자의 범위는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(</a:t>
            </a:r>
            <a:r>
              <a:rPr lang="ko-KR" altLang="en-US" dirty="0"/>
              <a:t>배열크기</a:t>
            </a:r>
            <a:r>
              <a:rPr lang="en-US" altLang="ko-KR" dirty="0"/>
              <a:t>-1)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첨자의 </a:t>
            </a:r>
            <a:r>
              <a:rPr lang="ko-KR" altLang="en-US" dirty="0"/>
              <a:t>유효 범위를 벗어나 </a:t>
            </a:r>
            <a:r>
              <a:rPr lang="ko-KR" altLang="en-US" dirty="0" smtClean="0"/>
              <a:t>원소를 </a:t>
            </a:r>
            <a:r>
              <a:rPr lang="ko-KR" altLang="en-US" dirty="0"/>
              <a:t>참조하면 문법오류 없이 실행오류가 </a:t>
            </a:r>
            <a:r>
              <a:rPr lang="ko-KR" altLang="en-US" dirty="0" smtClean="0"/>
              <a:t>발생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배열원소 접근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14" y="3003475"/>
            <a:ext cx="5292485" cy="348052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29875" y="2873338"/>
            <a:ext cx="2770566" cy="35756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배열선언 시 대괄호 안의 수는 배열 크기</a:t>
            </a:r>
          </a:p>
          <a:p>
            <a:pPr lvl="2"/>
            <a:r>
              <a:rPr lang="ko-KR" altLang="en-US" dirty="0" smtClean="0"/>
              <a:t>선언 이후 대괄호 안의 수는 원소를 참조하는 번호인 첨자</a:t>
            </a:r>
          </a:p>
          <a:p>
            <a:r>
              <a:rPr lang="ko-KR" altLang="en-US" dirty="0" smtClean="0"/>
              <a:t>초기값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배열을 함수내부에서 선언 후 원소에 초기값을 저장하지 않으면</a:t>
            </a:r>
          </a:p>
          <a:p>
            <a:pPr lvl="1"/>
            <a:r>
              <a:rPr lang="ko-KR" altLang="en-US" dirty="0" err="1" smtClean="0"/>
              <a:t>쓰레기값이</a:t>
            </a:r>
            <a:r>
              <a:rPr lang="ko-KR" altLang="en-US" dirty="0" smtClean="0"/>
              <a:t> 저장되니 항상 초기값을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20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배열원소 일괄 출력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805106"/>
            <a:ext cx="3416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배열 선언과 모든 원소 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제어변수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287" y="122616"/>
            <a:ext cx="5559200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1108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324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>
                <a:solidFill>
                  <a:schemeClr val="bg1"/>
                </a:solidFill>
                <a:latin typeface="+mj-ea"/>
                <a:ea typeface="+mj-ea"/>
              </a:rPr>
              <a:t>declarearray.c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800837"/>
            <a:ext cx="2797234" cy="2446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반복 </a:t>
            </a:r>
            <a:r>
              <a:rPr lang="en-US" altLang="ko-KR" sz="1200" dirty="0">
                <a:latin typeface="+mn-ea"/>
              </a:rPr>
              <a:t>for </a:t>
            </a:r>
            <a:r>
              <a:rPr lang="ko-KR" altLang="en-US" sz="1200" dirty="0">
                <a:latin typeface="+mn-ea"/>
              </a:rPr>
              <a:t>문의 제어변수를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에서 시작하여 배열크기보다 작을 때까지 출력을 </a:t>
            </a:r>
            <a:r>
              <a:rPr lang="ko-KR" altLang="en-US" sz="1200" dirty="0" smtClean="0">
                <a:latin typeface="+mn-ea"/>
              </a:rPr>
              <a:t>반복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배열원소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score[3]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에는 초기값을 저장하지 않고 출력하면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쓰레기값이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출력되는 것을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확인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만일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20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행의 주석을 제거하면 배열첨자의 유효범위를 초과한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참조하므로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실행오류가 발생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58775" y="310038"/>
            <a:ext cx="5536049" cy="6317688"/>
            <a:chOff x="3425125" y="251051"/>
            <a:chExt cx="5536049" cy="63176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126" y="4732525"/>
              <a:ext cx="5536048" cy="18362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125" y="251051"/>
              <a:ext cx="5536049" cy="458652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4" y="5174363"/>
            <a:ext cx="3479726" cy="10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초기화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배열선언을 </a:t>
            </a:r>
            <a:r>
              <a:rPr lang="ko-KR" altLang="en-US" dirty="0"/>
              <a:t>하면서 대입연산자를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중괄호 </a:t>
            </a:r>
            <a:r>
              <a:rPr lang="ko-KR" altLang="en-US" dirty="0"/>
              <a:t>사이에 여러 </a:t>
            </a:r>
            <a:r>
              <a:rPr lang="ko-KR" altLang="en-US" dirty="0" err="1"/>
              <a:t>원소값을</a:t>
            </a:r>
            <a:r>
              <a:rPr lang="ko-KR" altLang="en-US" dirty="0"/>
              <a:t> 쉼표로 </a:t>
            </a:r>
            <a:r>
              <a:rPr lang="ko-KR" altLang="en-US" dirty="0" smtClean="0"/>
              <a:t>구분하여 기술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배열크기를 </a:t>
            </a:r>
            <a:r>
              <a:rPr lang="ko-KR" altLang="en-US" dirty="0"/>
              <a:t>넘지 않게 </a:t>
            </a:r>
            <a:r>
              <a:rPr lang="ko-KR" altLang="en-US" dirty="0" err="1"/>
              <a:t>원소값을</a:t>
            </a:r>
            <a:r>
              <a:rPr lang="ko-KR" altLang="en-US" dirty="0"/>
              <a:t> </a:t>
            </a:r>
            <a:r>
              <a:rPr lang="ko-KR" altLang="en-US" dirty="0" smtClean="0"/>
              <a:t>나열</a:t>
            </a:r>
            <a:endParaRPr lang="en-US" altLang="ko-KR" dirty="0"/>
          </a:p>
          <a:p>
            <a:pPr lvl="1"/>
            <a:r>
              <a:rPr lang="ko-KR" altLang="en-US" dirty="0" smtClean="0"/>
              <a:t>배열크기는 생략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생략하면 </a:t>
            </a:r>
            <a:r>
              <a:rPr lang="ko-KR" altLang="en-US" dirty="0"/>
              <a:t>자동으로 중괄호 사이에 </a:t>
            </a:r>
            <a:r>
              <a:rPr lang="ko-KR" altLang="en-US" dirty="0" smtClean="0"/>
              <a:t>기술된 </a:t>
            </a:r>
            <a:r>
              <a:rPr lang="ko-KR" altLang="en-US" dirty="0"/>
              <a:t>원소 수가 </a:t>
            </a:r>
            <a:r>
              <a:rPr lang="ko-KR" altLang="en-US" dirty="0" smtClean="0"/>
              <a:t>배열크기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배열선언 초기화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47" y="2958145"/>
            <a:ext cx="5239105" cy="17266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9" y="4890550"/>
            <a:ext cx="3408321" cy="16858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27" y="4904179"/>
            <a:ext cx="3526973" cy="17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559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11159</TotalTime>
  <Words>2488</Words>
  <Application>Microsoft Office PowerPoint</Application>
  <PresentationFormat>화면 슬라이드 쇼(4:3)</PresentationFormat>
  <Paragraphs>413</Paragraphs>
  <Slides>45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Adobe Fan Heiti Std B</vt:lpstr>
      <vt:lpstr>나눔고딕</vt:lpstr>
      <vt:lpstr>나눔고딕 ExtraBold</vt:lpstr>
      <vt:lpstr>맑은 고딕</vt:lpstr>
      <vt:lpstr>Arial</vt:lpstr>
      <vt:lpstr>Tahoma</vt:lpstr>
      <vt:lpstr>Wingdings</vt:lpstr>
      <vt:lpstr>Wingdings 2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admin</cp:lastModifiedBy>
  <cp:revision>550</cp:revision>
  <cp:lastPrinted>2016-01-06T02:11:22Z</cp:lastPrinted>
  <dcterms:created xsi:type="dcterms:W3CDTF">2013-05-23T04:26:30Z</dcterms:created>
  <dcterms:modified xsi:type="dcterms:W3CDTF">2016-02-10T04:24:33Z</dcterms:modified>
</cp:coreProperties>
</file>